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handoutMasterIdLst>
    <p:handoutMasterId r:id="rId18"/>
  </p:handoutMasterIdLst>
  <p:sldIdLst>
    <p:sldId id="258" r:id="rId3"/>
    <p:sldId id="259" r:id="rId4"/>
    <p:sldId id="300" r:id="rId5"/>
    <p:sldId id="301" r:id="rId6"/>
    <p:sldId id="302" r:id="rId7"/>
    <p:sldId id="303" r:id="rId8"/>
    <p:sldId id="266" r:id="rId9"/>
    <p:sldId id="269" r:id="rId10"/>
    <p:sldId id="270" r:id="rId11"/>
    <p:sldId id="280" r:id="rId12"/>
    <p:sldId id="278" r:id="rId13"/>
    <p:sldId id="274" r:id="rId14"/>
    <p:sldId id="271" r:id="rId15"/>
    <p:sldId id="272" r:id="rId16"/>
    <p:sldId id="273" r:id="rId1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FF3399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96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image" Target="../media/image52.wmf"/><Relationship Id="rId7" Type="http://schemas.openxmlformats.org/officeDocument/2006/relationships/image" Target="../media/image56.wmf"/><Relationship Id="rId2" Type="http://schemas.openxmlformats.org/officeDocument/2006/relationships/image" Target="../media/image51.wmf"/><Relationship Id="rId1" Type="http://schemas.openxmlformats.org/officeDocument/2006/relationships/image" Target="../media/image48.wmf"/><Relationship Id="rId6" Type="http://schemas.openxmlformats.org/officeDocument/2006/relationships/image" Target="../media/image55.wmf"/><Relationship Id="rId5" Type="http://schemas.openxmlformats.org/officeDocument/2006/relationships/image" Target="../media/image54.wmf"/><Relationship Id="rId10" Type="http://schemas.openxmlformats.org/officeDocument/2006/relationships/image" Target="../media/image59.wmf"/><Relationship Id="rId4" Type="http://schemas.openxmlformats.org/officeDocument/2006/relationships/image" Target="../media/image53.wmf"/><Relationship Id="rId9" Type="http://schemas.openxmlformats.org/officeDocument/2006/relationships/image" Target="../media/image5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3" Type="http://schemas.openxmlformats.org/officeDocument/2006/relationships/image" Target="../media/image65.wmf"/><Relationship Id="rId7" Type="http://schemas.openxmlformats.org/officeDocument/2006/relationships/image" Target="../media/image69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Relationship Id="rId6" Type="http://schemas.openxmlformats.org/officeDocument/2006/relationships/image" Target="../media/image68.wmf"/><Relationship Id="rId11" Type="http://schemas.openxmlformats.org/officeDocument/2006/relationships/image" Target="../media/image73.wmf"/><Relationship Id="rId5" Type="http://schemas.openxmlformats.org/officeDocument/2006/relationships/image" Target="../media/image67.wmf"/><Relationship Id="rId10" Type="http://schemas.openxmlformats.org/officeDocument/2006/relationships/image" Target="../media/image72.wmf"/><Relationship Id="rId4" Type="http://schemas.openxmlformats.org/officeDocument/2006/relationships/image" Target="../media/image66.wmf"/><Relationship Id="rId9" Type="http://schemas.openxmlformats.org/officeDocument/2006/relationships/image" Target="../media/image71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6.wmf"/><Relationship Id="rId2" Type="http://schemas.openxmlformats.org/officeDocument/2006/relationships/image" Target="../media/image75.wmf"/><Relationship Id="rId1" Type="http://schemas.openxmlformats.org/officeDocument/2006/relationships/image" Target="../media/image74.wmf"/><Relationship Id="rId6" Type="http://schemas.openxmlformats.org/officeDocument/2006/relationships/image" Target="../media/image79.wmf"/><Relationship Id="rId5" Type="http://schemas.openxmlformats.org/officeDocument/2006/relationships/image" Target="../media/image78.wmf"/><Relationship Id="rId4" Type="http://schemas.openxmlformats.org/officeDocument/2006/relationships/image" Target="../media/image77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87.wmf"/><Relationship Id="rId3" Type="http://schemas.openxmlformats.org/officeDocument/2006/relationships/image" Target="../media/image82.wmf"/><Relationship Id="rId7" Type="http://schemas.openxmlformats.org/officeDocument/2006/relationships/image" Target="../media/image86.wmf"/><Relationship Id="rId2" Type="http://schemas.openxmlformats.org/officeDocument/2006/relationships/image" Target="../media/image81.wmf"/><Relationship Id="rId1" Type="http://schemas.openxmlformats.org/officeDocument/2006/relationships/image" Target="../media/image80.wmf"/><Relationship Id="rId6" Type="http://schemas.openxmlformats.org/officeDocument/2006/relationships/image" Target="../media/image85.wmf"/><Relationship Id="rId11" Type="http://schemas.openxmlformats.org/officeDocument/2006/relationships/image" Target="../media/image90.wmf"/><Relationship Id="rId5" Type="http://schemas.openxmlformats.org/officeDocument/2006/relationships/image" Target="../media/image84.wmf"/><Relationship Id="rId10" Type="http://schemas.openxmlformats.org/officeDocument/2006/relationships/image" Target="../media/image89.wmf"/><Relationship Id="rId4" Type="http://schemas.openxmlformats.org/officeDocument/2006/relationships/image" Target="../media/image83.wmf"/><Relationship Id="rId9" Type="http://schemas.openxmlformats.org/officeDocument/2006/relationships/image" Target="../media/image8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10" Type="http://schemas.openxmlformats.org/officeDocument/2006/relationships/image" Target="../media/image31.wmf"/><Relationship Id="rId4" Type="http://schemas.openxmlformats.org/officeDocument/2006/relationships/image" Target="../media/image25.wmf"/><Relationship Id="rId9" Type="http://schemas.openxmlformats.org/officeDocument/2006/relationships/image" Target="../media/image3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4" Type="http://schemas.openxmlformats.org/officeDocument/2006/relationships/image" Target="../media/image37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image" Target="../media/image40.wmf"/><Relationship Id="rId7" Type="http://schemas.openxmlformats.org/officeDocument/2006/relationships/image" Target="../media/image44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10" Type="http://schemas.openxmlformats.org/officeDocument/2006/relationships/image" Target="../media/image47.wmf"/><Relationship Id="rId4" Type="http://schemas.openxmlformats.org/officeDocument/2006/relationships/image" Target="../media/image41.wmf"/><Relationship Id="rId9" Type="http://schemas.openxmlformats.org/officeDocument/2006/relationships/image" Target="../media/image4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6"/>
            <a:ext cx="3170238" cy="479425"/>
          </a:xfrm>
          <a:prstGeom prst="rect">
            <a:avLst/>
          </a:prstGeom>
        </p:spPr>
        <p:txBody>
          <a:bodyPr vert="horz" lIns="91373" tIns="45687" rIns="91373" bIns="456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6"/>
            <a:ext cx="3170238" cy="479425"/>
          </a:xfrm>
          <a:prstGeom prst="rect">
            <a:avLst/>
          </a:prstGeom>
        </p:spPr>
        <p:txBody>
          <a:bodyPr vert="horz" lIns="91373" tIns="45687" rIns="91373" bIns="45687" rtlCol="0"/>
          <a:lstStyle>
            <a:lvl1pPr algn="r">
              <a:defRPr sz="1200"/>
            </a:lvl1pPr>
          </a:lstStyle>
          <a:p>
            <a:fld id="{2F6AA0A0-C7B5-4F8D-873C-F7F198F894F5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" y="9120193"/>
            <a:ext cx="3170238" cy="479425"/>
          </a:xfrm>
          <a:prstGeom prst="rect">
            <a:avLst/>
          </a:prstGeom>
        </p:spPr>
        <p:txBody>
          <a:bodyPr vert="horz" lIns="91373" tIns="45687" rIns="91373" bIns="456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93"/>
            <a:ext cx="3170238" cy="479425"/>
          </a:xfrm>
          <a:prstGeom prst="rect">
            <a:avLst/>
          </a:prstGeom>
        </p:spPr>
        <p:txBody>
          <a:bodyPr vert="horz" lIns="91373" tIns="45687" rIns="91373" bIns="45687" rtlCol="0" anchor="b"/>
          <a:lstStyle>
            <a:lvl1pPr algn="r">
              <a:defRPr sz="1200"/>
            </a:lvl1pPr>
          </a:lstStyle>
          <a:p>
            <a:fld id="{A9D77F2A-57A0-4653-AAEE-2D5C515D12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4588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C6E28-1A3F-4592-AAED-0B5CF3BA8D44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F4967-AC8E-4CE5-B0C9-8BEACAE822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65609" y="0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L21-</a:t>
            </a:r>
            <a:fld id="{31637DED-5280-4AAA-80D0-AEA98A0510E3}" type="slidenum">
              <a:rPr lang="en-US" sz="1200" smtClean="0"/>
              <a:pPr/>
              <a:t>‹#›</a:t>
            </a:fld>
            <a:endParaRPr lang="en-US" sz="1200" dirty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C6E28-1A3F-4592-AAED-0B5CF3BA8D44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F4967-AC8E-4CE5-B0C9-8BEACAE822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C6E28-1A3F-4592-AAED-0B5CF3BA8D44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F4967-AC8E-4CE5-B0C9-8BEACAE822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229600" y="6492875"/>
            <a:ext cx="9144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C6E28-1A3F-4592-AAED-0B5CF3BA8D44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F4967-AC8E-4CE5-B0C9-8BEACAE822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65609" y="0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L21-</a:t>
            </a:r>
            <a:fld id="{31637DED-5280-4AAA-80D0-AEA98A0510E3}" type="slidenum">
              <a:rPr lang="en-US" sz="1200" smtClean="0"/>
              <a:pPr/>
              <a:t>‹#›</a:t>
            </a:fld>
            <a:endParaRPr lang="en-US" sz="1200" dirty="0" smtClean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C6E28-1A3F-4592-AAED-0B5CF3BA8D44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F4967-AC8E-4CE5-B0C9-8BEACAE822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C6E28-1A3F-4592-AAED-0B5CF3BA8D44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F4967-AC8E-4CE5-B0C9-8BEACAE822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C6E28-1A3F-4592-AAED-0B5CF3BA8D44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F4967-AC8E-4CE5-B0C9-8BEACAE822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C6E28-1A3F-4592-AAED-0B5CF3BA8D44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F4967-AC8E-4CE5-B0C9-8BEACAE822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465609" y="0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L21-</a:t>
            </a:r>
            <a:fld id="{31637DED-5280-4AAA-80D0-AEA98A0510E3}" type="slidenum">
              <a:rPr lang="en-US" sz="1200" smtClean="0"/>
              <a:pPr/>
              <a:t>‹#›</a:t>
            </a:fld>
            <a:endParaRPr lang="en-US" sz="1200" dirty="0" smtClean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C6E28-1A3F-4592-AAED-0B5CF3BA8D44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F4967-AC8E-4CE5-B0C9-8BEACAE822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465609" y="0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L21-</a:t>
            </a:r>
            <a:fld id="{31637DED-5280-4AAA-80D0-AEA98A0510E3}" type="slidenum">
              <a:rPr lang="en-US" sz="1200" smtClean="0"/>
              <a:pPr/>
              <a:t>‹#›</a:t>
            </a:fld>
            <a:endParaRPr lang="en-US" sz="1200" dirty="0" smtClean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C6E28-1A3F-4592-AAED-0B5CF3BA8D44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F4967-AC8E-4CE5-B0C9-8BEACAE822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C6E28-1A3F-4592-AAED-0B5CF3BA8D44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F4967-AC8E-4CE5-B0C9-8BEACAE822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C6E28-1A3F-4592-AAED-0B5CF3BA8D44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F4967-AC8E-4CE5-B0C9-8BEACAE822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-26246" y="6550223"/>
            <a:ext cx="9196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Slides courtesy of Prof M L Kraft,</a:t>
            </a:r>
            <a:r>
              <a:rPr lang="en-US" sz="1400" baseline="0" dirty="0" smtClean="0"/>
              <a:t> Chemical &amp; Biomolecular </a:t>
            </a:r>
            <a:r>
              <a:rPr lang="en-US" sz="1400" baseline="0" dirty="0" err="1" smtClean="0"/>
              <a:t>Engr</a:t>
            </a:r>
            <a:r>
              <a:rPr lang="en-US" sz="1400" baseline="0" dirty="0" smtClean="0"/>
              <a:t> </a:t>
            </a:r>
            <a:r>
              <a:rPr lang="en-US" sz="1400" baseline="0" dirty="0" err="1" smtClean="0"/>
              <a:t>Dept</a:t>
            </a:r>
            <a:r>
              <a:rPr lang="en-US" sz="1400" baseline="0" dirty="0" smtClean="0"/>
              <a:t>, University of Illinois at Urbana-Champaign.</a:t>
            </a:r>
            <a:endParaRPr lang="en-US" sz="14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465609" y="0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L21-</a:t>
            </a:r>
            <a:fld id="{31637DED-5280-4AAA-80D0-AEA98A0510E3}" type="slidenum">
              <a:rPr lang="en-US" sz="1200" smtClean="0"/>
              <a:pPr/>
              <a:t>‹#›</a:t>
            </a:fld>
            <a:endParaRPr lang="en-US" sz="1200" dirty="0" smtClean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26246" y="6550223"/>
            <a:ext cx="9196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Slides courtesy of Prof M L Kraft,</a:t>
            </a:r>
            <a:r>
              <a:rPr lang="en-US" sz="1400" baseline="0" dirty="0" smtClean="0"/>
              <a:t> Chemical &amp; Biomolecular </a:t>
            </a:r>
            <a:r>
              <a:rPr lang="en-US" sz="1400" baseline="0" dirty="0" err="1" smtClean="0"/>
              <a:t>Engr</a:t>
            </a:r>
            <a:r>
              <a:rPr lang="en-US" sz="1400" baseline="0" dirty="0" smtClean="0"/>
              <a:t> </a:t>
            </a:r>
            <a:r>
              <a:rPr lang="en-US" sz="1400" baseline="0" dirty="0" err="1" smtClean="0"/>
              <a:t>Dept</a:t>
            </a:r>
            <a:r>
              <a:rPr lang="en-US" sz="1400" baseline="0" dirty="0" smtClean="0"/>
              <a:t>, University of Illinois at Urbana-Champaign.</a:t>
            </a:r>
            <a:endParaRPr lang="en-US" sz="14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7030A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48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13" Type="http://schemas.openxmlformats.org/officeDocument/2006/relationships/oleObject" Target="../embeddings/oleObject53.bin"/><Relationship Id="rId18" Type="http://schemas.openxmlformats.org/officeDocument/2006/relationships/image" Target="../media/image57.wmf"/><Relationship Id="rId3" Type="http://schemas.openxmlformats.org/officeDocument/2006/relationships/oleObject" Target="../embeddings/oleObject48.bin"/><Relationship Id="rId21" Type="http://schemas.openxmlformats.org/officeDocument/2006/relationships/oleObject" Target="../embeddings/oleObject57.bin"/><Relationship Id="rId7" Type="http://schemas.openxmlformats.org/officeDocument/2006/relationships/oleObject" Target="../embeddings/oleObject50.bin"/><Relationship Id="rId12" Type="http://schemas.openxmlformats.org/officeDocument/2006/relationships/image" Target="../media/image54.wmf"/><Relationship Id="rId17" Type="http://schemas.openxmlformats.org/officeDocument/2006/relationships/oleObject" Target="../embeddings/oleObject55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56.wmf"/><Relationship Id="rId20" Type="http://schemas.openxmlformats.org/officeDocument/2006/relationships/image" Target="../media/image58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1.wmf"/><Relationship Id="rId11" Type="http://schemas.openxmlformats.org/officeDocument/2006/relationships/oleObject" Target="../embeddings/oleObject52.bin"/><Relationship Id="rId5" Type="http://schemas.openxmlformats.org/officeDocument/2006/relationships/oleObject" Target="../embeddings/oleObject49.bin"/><Relationship Id="rId15" Type="http://schemas.openxmlformats.org/officeDocument/2006/relationships/oleObject" Target="../embeddings/oleObject54.bin"/><Relationship Id="rId10" Type="http://schemas.openxmlformats.org/officeDocument/2006/relationships/image" Target="../media/image53.wmf"/><Relationship Id="rId19" Type="http://schemas.openxmlformats.org/officeDocument/2006/relationships/oleObject" Target="../embeddings/oleObject56.bin"/><Relationship Id="rId4" Type="http://schemas.openxmlformats.org/officeDocument/2006/relationships/image" Target="../media/image48.wmf"/><Relationship Id="rId9" Type="http://schemas.openxmlformats.org/officeDocument/2006/relationships/oleObject" Target="../embeddings/oleObject51.bin"/><Relationship Id="rId14" Type="http://schemas.openxmlformats.org/officeDocument/2006/relationships/image" Target="../media/image55.wmf"/><Relationship Id="rId22" Type="http://schemas.openxmlformats.org/officeDocument/2006/relationships/image" Target="../media/image59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3" Type="http://schemas.openxmlformats.org/officeDocument/2006/relationships/oleObject" Target="../embeddings/oleObject58.bin"/><Relationship Id="rId7" Type="http://schemas.openxmlformats.org/officeDocument/2006/relationships/oleObject" Target="../embeddings/oleObject6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61.wmf"/><Relationship Id="rId5" Type="http://schemas.openxmlformats.org/officeDocument/2006/relationships/oleObject" Target="../embeddings/oleObject59.bin"/><Relationship Id="rId4" Type="http://schemas.openxmlformats.org/officeDocument/2006/relationships/image" Target="../media/image60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13" Type="http://schemas.openxmlformats.org/officeDocument/2006/relationships/oleObject" Target="../embeddings/oleObject66.bin"/><Relationship Id="rId18" Type="http://schemas.openxmlformats.org/officeDocument/2006/relationships/image" Target="../media/image70.wmf"/><Relationship Id="rId3" Type="http://schemas.openxmlformats.org/officeDocument/2006/relationships/oleObject" Target="../embeddings/oleObject61.bin"/><Relationship Id="rId21" Type="http://schemas.openxmlformats.org/officeDocument/2006/relationships/oleObject" Target="../embeddings/oleObject70.bin"/><Relationship Id="rId7" Type="http://schemas.openxmlformats.org/officeDocument/2006/relationships/oleObject" Target="../embeddings/oleObject63.bin"/><Relationship Id="rId12" Type="http://schemas.openxmlformats.org/officeDocument/2006/relationships/image" Target="../media/image67.wmf"/><Relationship Id="rId17" Type="http://schemas.openxmlformats.org/officeDocument/2006/relationships/oleObject" Target="../embeddings/oleObject6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9.wmf"/><Relationship Id="rId20" Type="http://schemas.openxmlformats.org/officeDocument/2006/relationships/image" Target="../media/image71.w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64.wmf"/><Relationship Id="rId11" Type="http://schemas.openxmlformats.org/officeDocument/2006/relationships/oleObject" Target="../embeddings/oleObject65.bin"/><Relationship Id="rId24" Type="http://schemas.openxmlformats.org/officeDocument/2006/relationships/image" Target="../media/image73.wmf"/><Relationship Id="rId5" Type="http://schemas.openxmlformats.org/officeDocument/2006/relationships/oleObject" Target="../embeddings/oleObject62.bin"/><Relationship Id="rId15" Type="http://schemas.openxmlformats.org/officeDocument/2006/relationships/oleObject" Target="../embeddings/oleObject67.bin"/><Relationship Id="rId23" Type="http://schemas.openxmlformats.org/officeDocument/2006/relationships/oleObject" Target="../embeddings/oleObject71.bin"/><Relationship Id="rId10" Type="http://schemas.openxmlformats.org/officeDocument/2006/relationships/image" Target="../media/image66.wmf"/><Relationship Id="rId19" Type="http://schemas.openxmlformats.org/officeDocument/2006/relationships/oleObject" Target="../embeddings/oleObject69.bin"/><Relationship Id="rId4" Type="http://schemas.openxmlformats.org/officeDocument/2006/relationships/image" Target="../media/image63.wmf"/><Relationship Id="rId9" Type="http://schemas.openxmlformats.org/officeDocument/2006/relationships/oleObject" Target="../embeddings/oleObject64.bin"/><Relationship Id="rId14" Type="http://schemas.openxmlformats.org/officeDocument/2006/relationships/image" Target="../media/image68.wmf"/><Relationship Id="rId22" Type="http://schemas.openxmlformats.org/officeDocument/2006/relationships/image" Target="../media/image72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wmf"/><Relationship Id="rId13" Type="http://schemas.openxmlformats.org/officeDocument/2006/relationships/oleObject" Target="../embeddings/oleObject77.bin"/><Relationship Id="rId3" Type="http://schemas.openxmlformats.org/officeDocument/2006/relationships/oleObject" Target="../embeddings/oleObject72.bin"/><Relationship Id="rId7" Type="http://schemas.openxmlformats.org/officeDocument/2006/relationships/oleObject" Target="../embeddings/oleObject74.bin"/><Relationship Id="rId12" Type="http://schemas.openxmlformats.org/officeDocument/2006/relationships/image" Target="../media/image7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75.wmf"/><Relationship Id="rId11" Type="http://schemas.openxmlformats.org/officeDocument/2006/relationships/oleObject" Target="../embeddings/oleObject76.bin"/><Relationship Id="rId5" Type="http://schemas.openxmlformats.org/officeDocument/2006/relationships/oleObject" Target="../embeddings/oleObject73.bin"/><Relationship Id="rId10" Type="http://schemas.openxmlformats.org/officeDocument/2006/relationships/image" Target="../media/image77.wmf"/><Relationship Id="rId4" Type="http://schemas.openxmlformats.org/officeDocument/2006/relationships/image" Target="../media/image74.wmf"/><Relationship Id="rId9" Type="http://schemas.openxmlformats.org/officeDocument/2006/relationships/oleObject" Target="../embeddings/oleObject75.bin"/><Relationship Id="rId14" Type="http://schemas.openxmlformats.org/officeDocument/2006/relationships/image" Target="../media/image79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.wmf"/><Relationship Id="rId13" Type="http://schemas.openxmlformats.org/officeDocument/2006/relationships/oleObject" Target="../embeddings/oleObject83.bin"/><Relationship Id="rId18" Type="http://schemas.openxmlformats.org/officeDocument/2006/relationships/image" Target="../media/image87.wmf"/><Relationship Id="rId3" Type="http://schemas.openxmlformats.org/officeDocument/2006/relationships/oleObject" Target="../embeddings/oleObject78.bin"/><Relationship Id="rId21" Type="http://schemas.openxmlformats.org/officeDocument/2006/relationships/oleObject" Target="../embeddings/oleObject87.bin"/><Relationship Id="rId7" Type="http://schemas.openxmlformats.org/officeDocument/2006/relationships/oleObject" Target="../embeddings/oleObject80.bin"/><Relationship Id="rId12" Type="http://schemas.openxmlformats.org/officeDocument/2006/relationships/image" Target="../media/image84.wmf"/><Relationship Id="rId17" Type="http://schemas.openxmlformats.org/officeDocument/2006/relationships/oleObject" Target="../embeddings/oleObject8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6.wmf"/><Relationship Id="rId20" Type="http://schemas.openxmlformats.org/officeDocument/2006/relationships/image" Target="../media/image88.wmf"/><Relationship Id="rId1" Type="http://schemas.openxmlformats.org/officeDocument/2006/relationships/vmlDrawing" Target="../drawings/vmlDrawing14.vml"/><Relationship Id="rId6" Type="http://schemas.openxmlformats.org/officeDocument/2006/relationships/image" Target="../media/image81.wmf"/><Relationship Id="rId11" Type="http://schemas.openxmlformats.org/officeDocument/2006/relationships/oleObject" Target="../embeddings/oleObject82.bin"/><Relationship Id="rId24" Type="http://schemas.openxmlformats.org/officeDocument/2006/relationships/image" Target="../media/image90.wmf"/><Relationship Id="rId5" Type="http://schemas.openxmlformats.org/officeDocument/2006/relationships/oleObject" Target="../embeddings/oleObject79.bin"/><Relationship Id="rId15" Type="http://schemas.openxmlformats.org/officeDocument/2006/relationships/oleObject" Target="../embeddings/oleObject84.bin"/><Relationship Id="rId23" Type="http://schemas.openxmlformats.org/officeDocument/2006/relationships/oleObject" Target="../embeddings/oleObject88.bin"/><Relationship Id="rId10" Type="http://schemas.openxmlformats.org/officeDocument/2006/relationships/image" Target="../media/image83.wmf"/><Relationship Id="rId19" Type="http://schemas.openxmlformats.org/officeDocument/2006/relationships/oleObject" Target="../embeddings/oleObject86.bin"/><Relationship Id="rId4" Type="http://schemas.openxmlformats.org/officeDocument/2006/relationships/image" Target="../media/image80.wmf"/><Relationship Id="rId9" Type="http://schemas.openxmlformats.org/officeDocument/2006/relationships/oleObject" Target="../embeddings/oleObject81.bin"/><Relationship Id="rId14" Type="http://schemas.openxmlformats.org/officeDocument/2006/relationships/image" Target="../media/image85.wmf"/><Relationship Id="rId22" Type="http://schemas.openxmlformats.org/officeDocument/2006/relationships/image" Target="../media/image89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10.wmf"/><Relationship Id="rId3" Type="http://schemas.openxmlformats.org/officeDocument/2006/relationships/image" Target="../media/image5.jpeg"/><Relationship Id="rId7" Type="http://schemas.openxmlformats.org/officeDocument/2006/relationships/image" Target="../media/image7.wmf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3.bin"/><Relationship Id="rId18" Type="http://schemas.openxmlformats.org/officeDocument/2006/relationships/image" Target="../media/image18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15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17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5" Type="http://schemas.openxmlformats.org/officeDocument/2006/relationships/oleObject" Target="../embeddings/oleObject14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1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9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24.bin"/><Relationship Id="rId18" Type="http://schemas.openxmlformats.org/officeDocument/2006/relationships/image" Target="../media/image29.wmf"/><Relationship Id="rId3" Type="http://schemas.openxmlformats.org/officeDocument/2006/relationships/oleObject" Target="../embeddings/oleObject19.bin"/><Relationship Id="rId21" Type="http://schemas.openxmlformats.org/officeDocument/2006/relationships/oleObject" Target="../embeddings/oleObject28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6.wmf"/><Relationship Id="rId17" Type="http://schemas.openxmlformats.org/officeDocument/2006/relationships/oleObject" Target="../embeddings/oleObject26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28.wmf"/><Relationship Id="rId20" Type="http://schemas.openxmlformats.org/officeDocument/2006/relationships/image" Target="../media/image30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5" Type="http://schemas.openxmlformats.org/officeDocument/2006/relationships/oleObject" Target="../embeddings/oleObject25.bin"/><Relationship Id="rId10" Type="http://schemas.openxmlformats.org/officeDocument/2006/relationships/image" Target="../media/image25.wmf"/><Relationship Id="rId19" Type="http://schemas.openxmlformats.org/officeDocument/2006/relationships/oleObject" Target="../embeddings/oleObject27.bin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27.wmf"/><Relationship Id="rId22" Type="http://schemas.openxmlformats.org/officeDocument/2006/relationships/image" Target="../media/image3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32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2.bin"/><Relationship Id="rId10" Type="http://schemas.openxmlformats.org/officeDocument/2006/relationships/image" Target="../media/image37.w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34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13" Type="http://schemas.openxmlformats.org/officeDocument/2006/relationships/oleObject" Target="../embeddings/oleObject40.bin"/><Relationship Id="rId18" Type="http://schemas.openxmlformats.org/officeDocument/2006/relationships/image" Target="../media/image45.wmf"/><Relationship Id="rId3" Type="http://schemas.openxmlformats.org/officeDocument/2006/relationships/oleObject" Target="../embeddings/oleObject35.bin"/><Relationship Id="rId21" Type="http://schemas.openxmlformats.org/officeDocument/2006/relationships/oleObject" Target="../embeddings/oleObject44.bin"/><Relationship Id="rId7" Type="http://schemas.openxmlformats.org/officeDocument/2006/relationships/oleObject" Target="../embeddings/oleObject37.bin"/><Relationship Id="rId12" Type="http://schemas.openxmlformats.org/officeDocument/2006/relationships/image" Target="../media/image42.wmf"/><Relationship Id="rId17" Type="http://schemas.openxmlformats.org/officeDocument/2006/relationships/oleObject" Target="../embeddings/oleObject42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44.wmf"/><Relationship Id="rId20" Type="http://schemas.openxmlformats.org/officeDocument/2006/relationships/image" Target="../media/image46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39.wmf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6.bin"/><Relationship Id="rId15" Type="http://schemas.openxmlformats.org/officeDocument/2006/relationships/oleObject" Target="../embeddings/oleObject41.bin"/><Relationship Id="rId10" Type="http://schemas.openxmlformats.org/officeDocument/2006/relationships/image" Target="../media/image41.wmf"/><Relationship Id="rId19" Type="http://schemas.openxmlformats.org/officeDocument/2006/relationships/oleObject" Target="../embeddings/oleObject43.bin"/><Relationship Id="rId4" Type="http://schemas.openxmlformats.org/officeDocument/2006/relationships/image" Target="../media/image38.wmf"/><Relationship Id="rId9" Type="http://schemas.openxmlformats.org/officeDocument/2006/relationships/oleObject" Target="../embeddings/oleObject38.bin"/><Relationship Id="rId14" Type="http://schemas.openxmlformats.org/officeDocument/2006/relationships/image" Target="../media/image43.wmf"/><Relationship Id="rId22" Type="http://schemas.openxmlformats.org/officeDocument/2006/relationships/image" Target="../media/image4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Review: Heterogeneous Catalyst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1026855"/>
            <a:ext cx="8839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8275" indent="-168275">
              <a:buFont typeface="Arial" pitchFamily="34" charset="0"/>
              <a:buChar char="•"/>
            </a:pPr>
            <a:r>
              <a:rPr lang="en-US" sz="2000" dirty="0" smtClean="0"/>
              <a:t>We have looked at cases where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000" dirty="0" smtClean="0"/>
              <a:t>Adsorption, surface reaction, or desorption is rate limiting</a:t>
            </a:r>
            <a:endParaRPr lang="en-US" sz="2000" dirty="0"/>
          </a:p>
          <a:p>
            <a:pPr marL="914400" lvl="1" indent="-457200">
              <a:buFont typeface="+mj-lt"/>
              <a:buAutoNum type="arabicParenR"/>
            </a:pPr>
            <a:r>
              <a:rPr lang="en-US" sz="2000" dirty="0" smtClean="0"/>
              <a:t>External diffusion is rate limiting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000" dirty="0" smtClean="0"/>
              <a:t>Internal diffusion is rate limiting</a:t>
            </a:r>
          </a:p>
          <a:p>
            <a:pPr marL="168275" indent="-168275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7030A0"/>
                </a:solidFill>
              </a:rPr>
              <a:t>Next goal: Derive an overall rate law for heterogeneous catalyst where the rate limiting step as any of the 7 reaction steps.  </a:t>
            </a:r>
            <a:r>
              <a:rPr lang="en-US" sz="2000" dirty="0" smtClean="0"/>
              <a:t>This new overall reaction rate would be inserted into the design equation to get W,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, C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, etc </a:t>
            </a:r>
          </a:p>
          <a:p>
            <a:pPr marL="168275" lvl="1" indent="-168275">
              <a:buFont typeface="Arial" pitchFamily="34" charset="0"/>
              <a:buChar char="•"/>
            </a:pPr>
            <a:endParaRPr lang="en-US" sz="2000" dirty="0" smtClean="0">
              <a:solidFill>
                <a:srgbClr val="7030A0"/>
              </a:solidFill>
            </a:endParaRPr>
          </a:p>
        </p:txBody>
      </p:sp>
      <p:pic>
        <p:nvPicPr>
          <p:cNvPr id="4" name="Picture 2" descr="Untitled-4"/>
          <p:cNvPicPr>
            <a:picLocks noChangeAspect="1" noChangeArrowheads="1"/>
          </p:cNvPicPr>
          <p:nvPr/>
        </p:nvPicPr>
        <p:blipFill>
          <a:blip r:embed="rId2"/>
          <a:srcRect b="6154"/>
          <a:stretch>
            <a:fillRect/>
          </a:stretch>
        </p:blipFill>
        <p:spPr>
          <a:xfrm>
            <a:off x="-76200" y="3931920"/>
            <a:ext cx="5196843" cy="292608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/>
          <a:srcRect t="10992" b="6513"/>
          <a:stretch>
            <a:fillRect/>
          </a:stretch>
        </p:blipFill>
        <p:spPr bwMode="auto">
          <a:xfrm>
            <a:off x="4953000" y="3271108"/>
            <a:ext cx="4191000" cy="358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4308" name="Object 4"/>
          <p:cNvGraphicFramePr>
            <a:graphicFrameLocks noChangeAspect="1"/>
          </p:cNvGraphicFramePr>
          <p:nvPr/>
        </p:nvGraphicFramePr>
        <p:xfrm>
          <a:off x="1752600" y="914400"/>
          <a:ext cx="2312988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29" name="Equation" r:id="rId3" imgW="2476440" imgH="698400" progId="Equation.DSMT4">
                  <p:embed/>
                </p:oleObj>
              </mc:Choice>
              <mc:Fallback>
                <p:oleObj name="Equation" r:id="rId3" imgW="247644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914400"/>
                        <a:ext cx="2312988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430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78830"/>
              </p:ext>
            </p:extLst>
          </p:nvPr>
        </p:nvGraphicFramePr>
        <p:xfrm>
          <a:off x="2257425" y="1776413"/>
          <a:ext cx="2528888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30" name="Equation" r:id="rId5" imgW="2705040" imgH="698400" progId="Equation.DSMT4">
                  <p:embed/>
                </p:oleObj>
              </mc:Choice>
              <mc:Fallback>
                <p:oleObj name="Equation" r:id="rId5" imgW="270504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7425" y="1776413"/>
                        <a:ext cx="2528888" cy="703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4311" name="Text Box 7"/>
          <p:cNvSpPr txBox="1">
            <a:spLocks noChangeArrowheads="1"/>
          </p:cNvSpPr>
          <p:nvPr/>
        </p:nvSpPr>
        <p:spPr bwMode="auto">
          <a:xfrm>
            <a:off x="4944884" y="1765564"/>
            <a:ext cx="3352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TW" sz="2000" dirty="0" smtClean="0">
                <a:solidFill>
                  <a:srgbClr val="7030A0"/>
                </a:solidFill>
              </a:rPr>
              <a:t>Overall </a:t>
            </a:r>
            <a:r>
              <a:rPr lang="en-US" altLang="zh-TW" sz="2000" dirty="0" err="1" smtClean="0">
                <a:solidFill>
                  <a:srgbClr val="7030A0"/>
                </a:solidFill>
              </a:rPr>
              <a:t>rxn</a:t>
            </a:r>
            <a:r>
              <a:rPr lang="en-US" altLang="zh-TW" sz="2000" dirty="0" smtClean="0">
                <a:solidFill>
                  <a:srgbClr val="7030A0"/>
                </a:solidFill>
              </a:rPr>
              <a:t> </a:t>
            </a:r>
            <a:r>
              <a:rPr lang="en-US" altLang="zh-TW" sz="2000" dirty="0">
                <a:solidFill>
                  <a:srgbClr val="7030A0"/>
                </a:solidFill>
              </a:rPr>
              <a:t>rate </a:t>
            </a:r>
            <a:r>
              <a:rPr lang="en-US" altLang="zh-TW" sz="2000" dirty="0" smtClean="0">
                <a:solidFill>
                  <a:srgbClr val="7030A0"/>
                </a:solidFill>
              </a:rPr>
              <a:t>with internal &amp; external diffusion</a:t>
            </a:r>
            <a:endParaRPr lang="en-US" altLang="zh-TW" sz="2000" dirty="0">
              <a:solidFill>
                <a:srgbClr val="7030A0"/>
              </a:solidFill>
            </a:endParaRPr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Effectiveness Factors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294014" y="1047690"/>
            <a:ext cx="30973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Finally insert C</a:t>
            </a:r>
            <a:r>
              <a:rPr lang="en-US" sz="2000" baseline="-25000" dirty="0" smtClean="0">
                <a:solidFill>
                  <a:srgbClr val="0000FF"/>
                </a:solidFill>
              </a:rPr>
              <a:t>As</a:t>
            </a:r>
            <a:r>
              <a:rPr lang="en-US" sz="2000" dirty="0" smtClean="0">
                <a:solidFill>
                  <a:srgbClr val="0000FF"/>
                </a:solidFill>
              </a:rPr>
              <a:t> into –</a:t>
            </a:r>
            <a:r>
              <a:rPr lang="en-US" sz="2000" dirty="0" err="1" smtClean="0">
                <a:solidFill>
                  <a:srgbClr val="0000FF"/>
                </a:solidFill>
              </a:rPr>
              <a:t>r’’</a:t>
            </a:r>
            <a:r>
              <a:rPr lang="en-US" sz="2000" baseline="-25000" dirty="0" err="1" smtClean="0">
                <a:solidFill>
                  <a:srgbClr val="0000FF"/>
                </a:solidFill>
              </a:rPr>
              <a:t>A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graphicFrame>
        <p:nvGraphicFramePr>
          <p:cNvPr id="10253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4602665"/>
              </p:ext>
            </p:extLst>
          </p:nvPr>
        </p:nvGraphicFramePr>
        <p:xfrm>
          <a:off x="762000" y="1936305"/>
          <a:ext cx="1376362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31" name="Equation" r:id="rId7" imgW="1473120" imgH="330120" progId="Equation.DSMT4">
                  <p:embed/>
                </p:oleObj>
              </mc:Choice>
              <mc:Fallback>
                <p:oleObj name="Equation" r:id="rId7" imgW="147312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936305"/>
                        <a:ext cx="1376362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457200" y="2902803"/>
            <a:ext cx="8153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TW" sz="2400" dirty="0" smtClean="0">
                <a:solidFill>
                  <a:schemeClr val="accent2"/>
                </a:solidFill>
              </a:rPr>
              <a:t>Is this the overall </a:t>
            </a:r>
            <a:r>
              <a:rPr lang="en-US" altLang="zh-TW" sz="2400" dirty="0" err="1" smtClean="0">
                <a:solidFill>
                  <a:schemeClr val="accent2"/>
                </a:solidFill>
              </a:rPr>
              <a:t>rxn</a:t>
            </a:r>
            <a:r>
              <a:rPr lang="en-US" altLang="zh-TW" sz="2400" dirty="0" smtClean="0">
                <a:solidFill>
                  <a:schemeClr val="accent2"/>
                </a:solidFill>
              </a:rPr>
              <a:t> rate that we ALWAYS use for a surface reaction that has internal &amp; external?</a:t>
            </a:r>
            <a:endParaRPr lang="en-US" altLang="zh-TW" sz="2400" dirty="0">
              <a:solidFill>
                <a:schemeClr val="accent2"/>
              </a:solidFill>
            </a:endParaRP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457200" y="3852208"/>
            <a:ext cx="84582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buAutoNum type="alphaLcParenBoth"/>
            </a:pPr>
            <a:r>
              <a:rPr lang="en-US" altLang="zh-TW" sz="2000" dirty="0" smtClean="0"/>
              <a:t>Yes, we should always use this rate equation for a surface reaction</a:t>
            </a:r>
          </a:p>
          <a:p>
            <a:pPr marL="457200" indent="-457200">
              <a:buFontTx/>
              <a:buAutoNum type="alphaLcParenBoth"/>
            </a:pPr>
            <a:r>
              <a:rPr lang="en-US" altLang="zh-TW" sz="2000" dirty="0" smtClean="0"/>
              <a:t>No, we should only use this rate </a:t>
            </a:r>
            <a:r>
              <a:rPr lang="en-US" altLang="zh-TW" sz="2000" dirty="0" err="1" smtClean="0"/>
              <a:t>eq</a:t>
            </a:r>
            <a:r>
              <a:rPr lang="en-US" altLang="zh-TW" sz="2000" dirty="0" smtClean="0"/>
              <a:t> for processes that use spherical catalyst pellets	</a:t>
            </a:r>
          </a:p>
          <a:p>
            <a:pPr marL="457200" indent="-457200">
              <a:buFontTx/>
              <a:buAutoNum type="alphaLcParenBoth"/>
            </a:pPr>
            <a:r>
              <a:rPr lang="en-US" altLang="zh-TW" sz="2000" dirty="0"/>
              <a:t>No, we should only use this rate </a:t>
            </a:r>
            <a:r>
              <a:rPr lang="en-US" altLang="zh-TW" sz="2000" dirty="0" err="1"/>
              <a:t>eq</a:t>
            </a:r>
            <a:r>
              <a:rPr lang="en-US" altLang="zh-TW" sz="2000" dirty="0"/>
              <a:t> for processes that that </a:t>
            </a:r>
            <a:r>
              <a:rPr lang="en-US" altLang="zh-TW" sz="2000" dirty="0" smtClean="0"/>
              <a:t>involve catalyst particles that have a constant density &amp; even catalyst loading on the surface</a:t>
            </a:r>
            <a:endParaRPr lang="en-US" altLang="zh-TW" sz="2000" dirty="0"/>
          </a:p>
          <a:p>
            <a:r>
              <a:rPr lang="en-US" altLang="zh-TW" sz="2000" dirty="0" smtClean="0"/>
              <a:t>(d) No, </a:t>
            </a:r>
            <a:r>
              <a:rPr lang="en-US" altLang="zh-TW" sz="2000" dirty="0"/>
              <a:t>we should only use this rate </a:t>
            </a:r>
            <a:r>
              <a:rPr lang="en-US" altLang="zh-TW" sz="2000" dirty="0" err="1"/>
              <a:t>eq</a:t>
            </a:r>
            <a:r>
              <a:rPr lang="en-US" altLang="zh-TW" sz="2000" dirty="0"/>
              <a:t> for </a:t>
            </a:r>
            <a:r>
              <a:rPr lang="en-US" altLang="zh-TW" sz="2000" dirty="0" smtClean="0"/>
              <a:t>1</a:t>
            </a:r>
            <a:r>
              <a:rPr lang="en-US" altLang="zh-TW" sz="2000" baseline="30000" dirty="0" smtClean="0"/>
              <a:t>st</a:t>
            </a:r>
            <a:r>
              <a:rPr lang="en-US" altLang="zh-TW" sz="2000" dirty="0" smtClean="0"/>
              <a:t> order irreversible reactions</a:t>
            </a:r>
            <a:endParaRPr lang="en-US" altLang="zh-TW" sz="2000" dirty="0"/>
          </a:p>
          <a:p>
            <a:r>
              <a:rPr lang="en-US" altLang="zh-TW" sz="2000" dirty="0" smtClean="0"/>
              <a:t>(e) b, c, &amp; </a:t>
            </a:r>
            <a:r>
              <a:rPr lang="en-US" altLang="zh-TW" sz="2000" dirty="0"/>
              <a:t>d</a:t>
            </a:r>
            <a:endParaRPr lang="en-US" altLang="zh-TW" sz="2000" dirty="0" smtClean="0"/>
          </a:p>
        </p:txBody>
      </p:sp>
      <p:sp>
        <p:nvSpPr>
          <p:cNvPr id="27" name="Rectangle 26"/>
          <p:cNvSpPr/>
          <p:nvPr/>
        </p:nvSpPr>
        <p:spPr>
          <a:xfrm>
            <a:off x="457200" y="6032323"/>
            <a:ext cx="1524000" cy="37915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372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54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543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543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54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4311" grpId="0"/>
      <p:bldP spid="22" grpId="0"/>
      <p:bldP spid="23" grpId="0"/>
      <p:bldP spid="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4308" name="Object 4"/>
          <p:cNvGraphicFramePr>
            <a:graphicFrameLocks noChangeAspect="1"/>
          </p:cNvGraphicFramePr>
          <p:nvPr/>
        </p:nvGraphicFramePr>
        <p:xfrm>
          <a:off x="1752600" y="914400"/>
          <a:ext cx="2312988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458" name="Equation" r:id="rId3" imgW="2476440" imgH="698400" progId="Equation.DSMT4">
                  <p:embed/>
                </p:oleObj>
              </mc:Choice>
              <mc:Fallback>
                <p:oleObj name="Equation" r:id="rId3" imgW="247644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914400"/>
                        <a:ext cx="2312988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430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5048931"/>
              </p:ext>
            </p:extLst>
          </p:nvPr>
        </p:nvGraphicFramePr>
        <p:xfrm>
          <a:off x="2227263" y="1776413"/>
          <a:ext cx="2589212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459" name="Equation" r:id="rId5" imgW="2768400" imgH="698400" progId="Equation.DSMT4">
                  <p:embed/>
                </p:oleObj>
              </mc:Choice>
              <mc:Fallback>
                <p:oleObj name="Equation" r:id="rId5" imgW="276840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7263" y="1776413"/>
                        <a:ext cx="2589212" cy="703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4311" name="Text Box 7"/>
          <p:cNvSpPr txBox="1">
            <a:spLocks noChangeArrowheads="1"/>
          </p:cNvSpPr>
          <p:nvPr/>
        </p:nvSpPr>
        <p:spPr bwMode="auto">
          <a:xfrm>
            <a:off x="4944884" y="1765564"/>
            <a:ext cx="3352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TW" sz="2000" dirty="0" smtClean="0">
                <a:solidFill>
                  <a:srgbClr val="7030A0"/>
                </a:solidFill>
              </a:rPr>
              <a:t>Overall </a:t>
            </a:r>
            <a:r>
              <a:rPr lang="en-US" altLang="zh-TW" sz="2000" dirty="0" err="1" smtClean="0">
                <a:solidFill>
                  <a:srgbClr val="7030A0"/>
                </a:solidFill>
              </a:rPr>
              <a:t>rxn</a:t>
            </a:r>
            <a:r>
              <a:rPr lang="en-US" altLang="zh-TW" sz="2000" dirty="0" smtClean="0">
                <a:solidFill>
                  <a:srgbClr val="7030A0"/>
                </a:solidFill>
              </a:rPr>
              <a:t> </a:t>
            </a:r>
            <a:r>
              <a:rPr lang="en-US" altLang="zh-TW" sz="2000" dirty="0">
                <a:solidFill>
                  <a:srgbClr val="7030A0"/>
                </a:solidFill>
              </a:rPr>
              <a:t>rate </a:t>
            </a:r>
            <a:r>
              <a:rPr lang="en-US" altLang="zh-TW" sz="2000" dirty="0" smtClean="0">
                <a:solidFill>
                  <a:srgbClr val="7030A0"/>
                </a:solidFill>
              </a:rPr>
              <a:t>with internal &amp; external diffusion</a:t>
            </a:r>
            <a:endParaRPr lang="en-US" altLang="zh-TW" sz="2000" dirty="0">
              <a:solidFill>
                <a:srgbClr val="7030A0"/>
              </a:solidFill>
            </a:endParaRPr>
          </a:p>
        </p:txBody>
      </p:sp>
      <p:sp>
        <p:nvSpPr>
          <p:cNvPr id="354313" name="Text Box 9"/>
          <p:cNvSpPr txBox="1">
            <a:spLocks noChangeArrowheads="1"/>
          </p:cNvSpPr>
          <p:nvPr/>
        </p:nvSpPr>
        <p:spPr bwMode="auto">
          <a:xfrm>
            <a:off x="864767" y="2662348"/>
            <a:ext cx="741446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000" dirty="0" smtClean="0"/>
              <a:t>Remember, </a:t>
            </a:r>
            <a:r>
              <a:rPr lang="en-US" altLang="zh-TW" sz="2000" dirty="0"/>
              <a:t>the </a:t>
            </a:r>
            <a:r>
              <a:rPr lang="en-US" altLang="zh-TW" sz="2000" b="1" dirty="0"/>
              <a:t>internal effectiveness factor </a:t>
            </a:r>
            <a:r>
              <a:rPr lang="en-US" altLang="zh-TW" sz="2000" dirty="0"/>
              <a:t>(based on </a:t>
            </a:r>
            <a:r>
              <a:rPr lang="en-US" altLang="zh-TW" sz="2000" dirty="0" smtClean="0"/>
              <a:t>C</a:t>
            </a:r>
            <a:r>
              <a:rPr lang="en-US" altLang="zh-TW" sz="2000" baseline="-25000" dirty="0" smtClean="0"/>
              <a:t>As</a:t>
            </a:r>
            <a:r>
              <a:rPr lang="en-US" altLang="zh-TW" sz="2000" dirty="0" smtClean="0"/>
              <a:t>) is:</a:t>
            </a:r>
            <a:endParaRPr lang="en-US" altLang="zh-TW" sz="2000" dirty="0"/>
          </a:p>
        </p:txBody>
      </p:sp>
      <p:graphicFrame>
        <p:nvGraphicFramePr>
          <p:cNvPr id="35431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1557734"/>
              </p:ext>
            </p:extLst>
          </p:nvPr>
        </p:nvGraphicFramePr>
        <p:xfrm>
          <a:off x="114056" y="3134868"/>
          <a:ext cx="8918575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460" name="Equation" r:id="rId7" imgW="9664560" imgH="660240" progId="Equation.DSMT4">
                  <p:embed/>
                </p:oleObj>
              </mc:Choice>
              <mc:Fallback>
                <p:oleObj name="Equation" r:id="rId7" imgW="9664560" imgH="660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056" y="3134868"/>
                        <a:ext cx="8918575" cy="658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4318" name="Text Box 14"/>
          <p:cNvSpPr txBox="1">
            <a:spLocks noChangeArrowheads="1"/>
          </p:cNvSpPr>
          <p:nvPr/>
        </p:nvSpPr>
        <p:spPr bwMode="auto">
          <a:xfrm>
            <a:off x="866499" y="3886200"/>
            <a:ext cx="74110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000" dirty="0"/>
              <a:t>The </a:t>
            </a:r>
            <a:r>
              <a:rPr lang="en-US" altLang="zh-TW" sz="2000" b="1" u="sng" dirty="0"/>
              <a:t>overall</a:t>
            </a:r>
            <a:r>
              <a:rPr lang="en-US" altLang="zh-TW" sz="2000" b="1" dirty="0"/>
              <a:t> effectiveness factor </a:t>
            </a:r>
            <a:r>
              <a:rPr lang="en-US" altLang="zh-TW" sz="2000" dirty="0"/>
              <a:t>(based </a:t>
            </a:r>
            <a:r>
              <a:rPr lang="en-US" altLang="zh-TW" sz="2000" dirty="0" smtClean="0"/>
              <a:t>on </a:t>
            </a:r>
            <a:r>
              <a:rPr lang="en-US" altLang="zh-TW" sz="2000" dirty="0" err="1" smtClean="0"/>
              <a:t>C</a:t>
            </a:r>
            <a:r>
              <a:rPr lang="en-US" altLang="zh-TW" sz="2000" baseline="-25000" dirty="0" err="1" smtClean="0"/>
              <a:t>Ab</a:t>
            </a:r>
            <a:r>
              <a:rPr lang="en-US" altLang="zh-TW" sz="2000" dirty="0" smtClean="0"/>
              <a:t>) </a:t>
            </a:r>
            <a:r>
              <a:rPr lang="en-US" altLang="zh-TW" sz="2000" dirty="0"/>
              <a:t>is defined as: </a:t>
            </a:r>
          </a:p>
        </p:txBody>
      </p:sp>
      <p:graphicFrame>
        <p:nvGraphicFramePr>
          <p:cNvPr id="354320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7338953"/>
              </p:ext>
            </p:extLst>
          </p:nvPr>
        </p:nvGraphicFramePr>
        <p:xfrm>
          <a:off x="435769" y="4360861"/>
          <a:ext cx="8272463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461" name="Equation" r:id="rId9" imgW="8953200" imgH="660240" progId="Equation.DSMT4">
                  <p:embed/>
                </p:oleObj>
              </mc:Choice>
              <mc:Fallback>
                <p:oleObj name="Equation" r:id="rId9" imgW="8953200" imgH="660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9" y="4360861"/>
                        <a:ext cx="8272463" cy="65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4321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198705"/>
              </p:ext>
            </p:extLst>
          </p:nvPr>
        </p:nvGraphicFramePr>
        <p:xfrm>
          <a:off x="3024981" y="5054030"/>
          <a:ext cx="2560637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462" name="Equation" r:id="rId11" imgW="2755800" imgH="1054080" progId="Equation.DSMT4">
                  <p:embed/>
                </p:oleObj>
              </mc:Choice>
              <mc:Fallback>
                <p:oleObj name="Equation" r:id="rId11" imgW="2755800" imgH="1054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4981" y="5054030"/>
                        <a:ext cx="2560637" cy="106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itle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Effectiveness Factors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294014" y="1047690"/>
            <a:ext cx="30973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Finally insert C</a:t>
            </a:r>
            <a:r>
              <a:rPr lang="en-US" sz="2000" baseline="-25000" dirty="0" smtClean="0">
                <a:solidFill>
                  <a:srgbClr val="0000FF"/>
                </a:solidFill>
              </a:rPr>
              <a:t>As</a:t>
            </a:r>
            <a:r>
              <a:rPr lang="en-US" sz="2000" dirty="0" smtClean="0">
                <a:solidFill>
                  <a:srgbClr val="0000FF"/>
                </a:solidFill>
              </a:rPr>
              <a:t> into –</a:t>
            </a:r>
            <a:r>
              <a:rPr lang="en-US" sz="2000" dirty="0" err="1" smtClean="0">
                <a:solidFill>
                  <a:srgbClr val="0000FF"/>
                </a:solidFill>
              </a:rPr>
              <a:t>r’’</a:t>
            </a:r>
            <a:r>
              <a:rPr lang="en-US" sz="2000" baseline="-25000" dirty="0" err="1" smtClean="0">
                <a:solidFill>
                  <a:srgbClr val="0000FF"/>
                </a:solidFill>
              </a:rPr>
              <a:t>A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graphicFrame>
        <p:nvGraphicFramePr>
          <p:cNvPr id="10253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1999782"/>
              </p:ext>
            </p:extLst>
          </p:nvPr>
        </p:nvGraphicFramePr>
        <p:xfrm>
          <a:off x="755650" y="1936750"/>
          <a:ext cx="1389063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463" name="Equation" r:id="rId13" imgW="1485720" imgH="330120" progId="Equation.DSMT4">
                  <p:embed/>
                </p:oleObj>
              </mc:Choice>
              <mc:Fallback>
                <p:oleObj name="Equation" r:id="rId13" imgW="148572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1936750"/>
                        <a:ext cx="1389063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4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3460606"/>
              </p:ext>
            </p:extLst>
          </p:nvPr>
        </p:nvGraphicFramePr>
        <p:xfrm>
          <a:off x="1240632" y="5105400"/>
          <a:ext cx="944562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464" name="Equation" r:id="rId15" imgW="1015920" imgH="698400" progId="Equation.DSMT4">
                  <p:embed/>
                </p:oleObj>
              </mc:Choice>
              <mc:Fallback>
                <p:oleObj name="Equation" r:id="rId15" imgW="101592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0632" y="5105400"/>
                        <a:ext cx="944562" cy="703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5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7119050"/>
              </p:ext>
            </p:extLst>
          </p:nvPr>
        </p:nvGraphicFramePr>
        <p:xfrm>
          <a:off x="762000" y="6221857"/>
          <a:ext cx="1901825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465" name="Equation" r:id="rId17" imgW="2044440" imgH="355320" progId="Equation.DSMT4">
                  <p:embed/>
                </p:oleObj>
              </mc:Choice>
              <mc:Fallback>
                <p:oleObj name="Equation" r:id="rId17" imgW="204444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6221857"/>
                        <a:ext cx="1901825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7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8581657"/>
              </p:ext>
            </p:extLst>
          </p:nvPr>
        </p:nvGraphicFramePr>
        <p:xfrm>
          <a:off x="1240631" y="5105400"/>
          <a:ext cx="944563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466" name="Equation" r:id="rId19" imgW="1015920" imgH="698400" progId="Equation.DSMT4">
                  <p:embed/>
                </p:oleObj>
              </mc:Choice>
              <mc:Fallback>
                <p:oleObj name="Equation" r:id="rId19" imgW="101592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0631" y="5105400"/>
                        <a:ext cx="944563" cy="703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8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2992547"/>
              </p:ext>
            </p:extLst>
          </p:nvPr>
        </p:nvGraphicFramePr>
        <p:xfrm>
          <a:off x="5768181" y="5421581"/>
          <a:ext cx="2536825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467" name="Equation" r:id="rId21" imgW="2730240" imgH="685800" progId="Equation.DSMT4">
                  <p:embed/>
                </p:oleObj>
              </mc:Choice>
              <mc:Fallback>
                <p:oleObj name="Equation" r:id="rId21" imgW="273024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8181" y="5421581"/>
                        <a:ext cx="2536825" cy="688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4" name="Straight Connector 23"/>
          <p:cNvCxnSpPr/>
          <p:nvPr/>
        </p:nvCxnSpPr>
        <p:spPr>
          <a:xfrm>
            <a:off x="4396581" y="5130230"/>
            <a:ext cx="68580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320381" y="5892230"/>
            <a:ext cx="68580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743200" y="6220183"/>
            <a:ext cx="633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Put into design </a:t>
            </a:r>
            <a:r>
              <a:rPr lang="en-US" dirty="0" err="1" smtClean="0">
                <a:solidFill>
                  <a:srgbClr val="0000FF"/>
                </a:solidFill>
              </a:rPr>
              <a:t>eq</a:t>
            </a:r>
            <a:r>
              <a:rPr lang="en-US" dirty="0" smtClean="0">
                <a:solidFill>
                  <a:srgbClr val="0000FF"/>
                </a:solidFill>
              </a:rPr>
              <a:t> to account for internal &amp; external diffusion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52400" y="4191000"/>
            <a:ext cx="8579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Omega</a:t>
            </a:r>
          </a:p>
        </p:txBody>
      </p:sp>
    </p:spTree>
    <p:extLst>
      <p:ext uri="{BB962C8B-B14F-4D97-AF65-F5344CB8AC3E}">
        <p14:creationId xmlns:p14="http://schemas.microsoft.com/office/powerpoint/2010/main" val="1206652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54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54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54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4313" grpId="0"/>
      <p:bldP spid="354318" grpId="0"/>
      <p:bldP spid="26" grpId="0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Rxn</a:t>
            </a:r>
            <a:r>
              <a:rPr lang="en-US" dirty="0" smtClean="0"/>
              <a:t> Rate Variation </a:t>
            </a:r>
            <a:r>
              <a:rPr lang="en-US" dirty="0" err="1" smtClean="0"/>
              <a:t>vs</a:t>
            </a:r>
            <a:r>
              <a:rPr lang="en-US" dirty="0" smtClean="0"/>
              <a:t> Reactor Conditions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082714"/>
              </p:ext>
            </p:extLst>
          </p:nvPr>
        </p:nvGraphicFramePr>
        <p:xfrm>
          <a:off x="0" y="4146116"/>
          <a:ext cx="9144000" cy="2388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371475">
                <a:tc row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Type of Limitation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Variation of Reaction Rate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with: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Superficial velocity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Particle size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Temperature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External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1/2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-3/2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Linear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Internal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Independent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Exponential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Surface reaction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Independent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Independent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Exponential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198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4731750"/>
              </p:ext>
            </p:extLst>
          </p:nvPr>
        </p:nvGraphicFramePr>
        <p:xfrm>
          <a:off x="2363969" y="1352938"/>
          <a:ext cx="67183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92" name="Equation" r:id="rId3" imgW="6717960" imgH="965160" progId="Equation.DSMT4">
                  <p:embed/>
                </p:oleObj>
              </mc:Choice>
              <mc:Fallback>
                <p:oleObj name="Equation" r:id="rId3" imgW="6717960" imgH="96516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3969" y="1352938"/>
                        <a:ext cx="6718300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7969" y="1657738"/>
            <a:ext cx="2146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External diffusion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969" y="3620276"/>
            <a:ext cx="34722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Surface reaction      -</a:t>
            </a:r>
            <a:r>
              <a:rPr lang="en-US" sz="2000" dirty="0" err="1" smtClean="0"/>
              <a:t>r’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=</a:t>
            </a:r>
            <a:r>
              <a:rPr lang="en-US" sz="2000" dirty="0" err="1" smtClean="0"/>
              <a:t>kC</a:t>
            </a:r>
            <a:r>
              <a:rPr lang="en-US" sz="2000" baseline="-25000" dirty="0" err="1" smtClean="0"/>
              <a:t>A</a:t>
            </a:r>
            <a:endParaRPr lang="en-US" sz="20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77969" y="2614970"/>
            <a:ext cx="20603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Internal diffusion</a:t>
            </a:r>
          </a:p>
        </p:txBody>
      </p:sp>
      <p:graphicFrame>
        <p:nvGraphicFramePr>
          <p:cNvPr id="4198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5103142"/>
              </p:ext>
            </p:extLst>
          </p:nvPr>
        </p:nvGraphicFramePr>
        <p:xfrm>
          <a:off x="2363969" y="2641988"/>
          <a:ext cx="1646237" cy="33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93" name="Equation" r:id="rId5" imgW="1777680" imgH="330120" progId="Equation.DSMT4">
                  <p:embed/>
                </p:oleObj>
              </mc:Choice>
              <mc:Fallback>
                <p:oleObj name="Equation" r:id="rId5" imgW="1777680" imgH="3301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3969" y="2641988"/>
                        <a:ext cx="1646237" cy="331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1998830"/>
              </p:ext>
            </p:extLst>
          </p:nvPr>
        </p:nvGraphicFramePr>
        <p:xfrm>
          <a:off x="4184650" y="2419738"/>
          <a:ext cx="4889500" cy="1090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94" name="Equation" r:id="rId7" imgW="5295600" imgH="1091880" progId="Equation.DSMT4">
                  <p:embed/>
                </p:oleObj>
              </mc:Choice>
              <mc:Fallback>
                <p:oleObj name="Equation" r:id="rId7" imgW="5295600" imgH="10918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4650" y="2419738"/>
                        <a:ext cx="4889500" cy="1090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" y="97536"/>
            <a:ext cx="8915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Consider an isothermal catalytic reaction in a PBR where there is no pressure drop and the catalyst pellets are uniformly packed &amp; spherical.  The kinetics are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order, and k, all physical parameters, and the inlet conditions (pure A in feed, A</a:t>
            </a:r>
            <a:r>
              <a:rPr lang="en-US" sz="2000" dirty="0" smtClean="0">
                <a:latin typeface="Arial"/>
                <a:cs typeface="Arial"/>
              </a:rPr>
              <a:t>→ products) are given.  Derive an equation for X</a:t>
            </a:r>
            <a:r>
              <a:rPr lang="en-US" sz="2000" baseline="-25000" dirty="0" smtClean="0">
                <a:latin typeface="Arial"/>
                <a:cs typeface="Arial"/>
              </a:rPr>
              <a:t>A</a:t>
            </a:r>
            <a:r>
              <a:rPr lang="en-US" sz="2000" dirty="0" smtClean="0">
                <a:latin typeface="Arial"/>
                <a:cs typeface="Arial"/>
              </a:rPr>
              <a:t>, taking into account the diffusion to and within each catalyst particle, but ignore diffusion down the length of the reactor. </a:t>
            </a:r>
            <a:endParaRPr lang="en-US" sz="2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11371" y="2147266"/>
            <a:ext cx="19803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PBR design </a:t>
            </a:r>
            <a:r>
              <a:rPr lang="en-US" sz="2000" dirty="0" err="1" smtClean="0"/>
              <a:t>eq</a:t>
            </a:r>
            <a:r>
              <a:rPr lang="en-US" sz="2000" dirty="0" smtClean="0"/>
              <a:t>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7584816"/>
              </p:ext>
            </p:extLst>
          </p:nvPr>
        </p:nvGraphicFramePr>
        <p:xfrm>
          <a:off x="2603056" y="2036102"/>
          <a:ext cx="17272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63" name="Equation" r:id="rId3" imgW="1726920" imgH="622080" progId="Equation.DSMT4">
                  <p:embed/>
                </p:oleObj>
              </mc:Choice>
              <mc:Fallback>
                <p:oleObj name="Equation" r:id="rId3" imgW="1726920" imgH="6220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3056" y="2036102"/>
                        <a:ext cx="17272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41627" y="1956816"/>
            <a:ext cx="419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Rate must account for diffusion &amp; be in terms of catalyst surface area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200" y="2852106"/>
            <a:ext cx="51042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1. Put rate in terms of the unit surface area:</a:t>
            </a:r>
          </a:p>
        </p:txBody>
      </p:sp>
      <p:graphicFrame>
        <p:nvGraphicFramePr>
          <p:cNvPr id="3891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481415"/>
              </p:ext>
            </p:extLst>
          </p:nvPr>
        </p:nvGraphicFramePr>
        <p:xfrm>
          <a:off x="5219700" y="2885504"/>
          <a:ext cx="15875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64" name="Equation" r:id="rId5" imgW="1587240" imgH="330120" progId="Equation.DSMT4">
                  <p:embed/>
                </p:oleObj>
              </mc:Choice>
              <mc:Fallback>
                <p:oleObj name="Equation" r:id="rId5" imgW="1587240" imgH="3301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2885504"/>
                        <a:ext cx="15875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Connector 11"/>
          <p:cNvCxnSpPr/>
          <p:nvPr/>
        </p:nvCxnSpPr>
        <p:spPr>
          <a:xfrm>
            <a:off x="1046252" y="1370012"/>
            <a:ext cx="1524000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65252" y="1065212"/>
            <a:ext cx="914400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6200" y="3338690"/>
            <a:ext cx="51912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2. Account for diffusion limitations in rate </a:t>
            </a:r>
            <a:r>
              <a:rPr lang="en-US" sz="2000" dirty="0" err="1" smtClean="0">
                <a:solidFill>
                  <a:srgbClr val="0000FF"/>
                </a:solidFill>
              </a:rPr>
              <a:t>eq</a:t>
            </a:r>
            <a:r>
              <a:rPr lang="en-US" sz="2000" dirty="0" smtClean="0">
                <a:solidFill>
                  <a:srgbClr val="0000FF"/>
                </a:solidFill>
              </a:rPr>
              <a:t>:</a:t>
            </a:r>
          </a:p>
        </p:txBody>
      </p:sp>
      <p:graphicFrame>
        <p:nvGraphicFramePr>
          <p:cNvPr id="3891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2833626"/>
              </p:ext>
            </p:extLst>
          </p:nvPr>
        </p:nvGraphicFramePr>
        <p:xfrm>
          <a:off x="5180102" y="3347526"/>
          <a:ext cx="1630362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65" name="Equation" r:id="rId7" imgW="1752480" imgH="355320" progId="Equation.DSMT4">
                  <p:embed/>
                </p:oleObj>
              </mc:Choice>
              <mc:Fallback>
                <p:oleObj name="Equation" r:id="rId7" imgW="1752480" imgH="3553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0102" y="3347526"/>
                        <a:ext cx="1630362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2327081"/>
              </p:ext>
            </p:extLst>
          </p:nvPr>
        </p:nvGraphicFramePr>
        <p:xfrm>
          <a:off x="6870700" y="3347466"/>
          <a:ext cx="21971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66" name="Equation" r:id="rId9" imgW="2197080" imgH="330120" progId="Equation.DSMT4">
                  <p:embed/>
                </p:oleObj>
              </mc:Choice>
              <mc:Fallback>
                <p:oleObj name="Equation" r:id="rId9" imgW="2197080" imgH="33012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0700" y="3347466"/>
                        <a:ext cx="21971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76200" y="3918906"/>
            <a:ext cx="23519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3. Rate is 1</a:t>
            </a:r>
            <a:r>
              <a:rPr lang="en-US" sz="2000" baseline="30000" dirty="0" smtClean="0">
                <a:solidFill>
                  <a:srgbClr val="0000FF"/>
                </a:solidFill>
              </a:rPr>
              <a:t>st</a:t>
            </a:r>
            <a:r>
              <a:rPr lang="en-US" sz="2000" dirty="0" smtClean="0">
                <a:solidFill>
                  <a:srgbClr val="0000FF"/>
                </a:solidFill>
              </a:rPr>
              <a:t> order:</a:t>
            </a:r>
          </a:p>
        </p:txBody>
      </p:sp>
      <p:graphicFrame>
        <p:nvGraphicFramePr>
          <p:cNvPr id="3891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2665068"/>
              </p:ext>
            </p:extLst>
          </p:nvPr>
        </p:nvGraphicFramePr>
        <p:xfrm>
          <a:off x="2410709" y="3948290"/>
          <a:ext cx="15113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67" name="Equation" r:id="rId11" imgW="1511280" imgH="330120" progId="Equation.DSMT4">
                  <p:embed/>
                </p:oleObj>
              </mc:Choice>
              <mc:Fallback>
                <p:oleObj name="Equation" r:id="rId11" imgW="1511280" imgH="33012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0709" y="3948290"/>
                        <a:ext cx="15113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014340"/>
              </p:ext>
            </p:extLst>
          </p:nvPr>
        </p:nvGraphicFramePr>
        <p:xfrm>
          <a:off x="4117975" y="3938016"/>
          <a:ext cx="20955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68" name="Equation" r:id="rId13" imgW="2095200" imgH="330120" progId="Equation.DSMT4">
                  <p:embed/>
                </p:oleObj>
              </mc:Choice>
              <mc:Fallback>
                <p:oleObj name="Equation" r:id="rId13" imgW="2095200" imgH="33012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7975" y="3938016"/>
                        <a:ext cx="20955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76200" y="4518650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4. Put into design </a:t>
            </a:r>
            <a:r>
              <a:rPr lang="en-US" sz="2000" dirty="0" err="1" smtClean="0">
                <a:solidFill>
                  <a:srgbClr val="0000FF"/>
                </a:solidFill>
              </a:rPr>
              <a:t>eq</a:t>
            </a:r>
            <a:r>
              <a:rPr lang="en-US" sz="2000" dirty="0" smtClean="0">
                <a:solidFill>
                  <a:srgbClr val="0000FF"/>
                </a:solidFill>
              </a:rPr>
              <a:t>:</a:t>
            </a:r>
          </a:p>
        </p:txBody>
      </p:sp>
      <p:graphicFrame>
        <p:nvGraphicFramePr>
          <p:cNvPr id="3892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6908118"/>
              </p:ext>
            </p:extLst>
          </p:nvPr>
        </p:nvGraphicFramePr>
        <p:xfrm>
          <a:off x="2667000" y="4411482"/>
          <a:ext cx="23114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69" name="Equation" r:id="rId15" imgW="2311200" imgH="622080" progId="Equation.DSMT4">
                  <p:embed/>
                </p:oleObj>
              </mc:Choice>
              <mc:Fallback>
                <p:oleObj name="Equation" r:id="rId15" imgW="2311200" imgH="6220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411482"/>
                        <a:ext cx="23114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6200" y="5110131"/>
            <a:ext cx="29899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5. Put C</a:t>
            </a:r>
            <a:r>
              <a:rPr lang="en-US" sz="2000" baseline="-25000" dirty="0" smtClean="0">
                <a:solidFill>
                  <a:srgbClr val="0000FF"/>
                </a:solidFill>
              </a:rPr>
              <a:t>ab</a:t>
            </a:r>
            <a:r>
              <a:rPr lang="en-US" sz="2000" dirty="0" smtClean="0">
                <a:solidFill>
                  <a:srgbClr val="0000FF"/>
                </a:solidFill>
              </a:rPr>
              <a:t> in terms of X</a:t>
            </a:r>
            <a:r>
              <a:rPr lang="en-US" sz="2000" baseline="-25000" dirty="0" smtClean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:</a:t>
            </a:r>
          </a:p>
        </p:txBody>
      </p:sp>
      <p:graphicFrame>
        <p:nvGraphicFramePr>
          <p:cNvPr id="2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0280174"/>
              </p:ext>
            </p:extLst>
          </p:nvPr>
        </p:nvGraphicFramePr>
        <p:xfrm>
          <a:off x="3006904" y="5183756"/>
          <a:ext cx="22606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70" name="Equation" r:id="rId17" imgW="2260440" imgH="355320" progId="Equation.DSMT4">
                  <p:embed/>
                </p:oleObj>
              </mc:Choice>
              <mc:Fallback>
                <p:oleObj name="Equation" r:id="rId17" imgW="2260440" imgH="35532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6904" y="5183756"/>
                        <a:ext cx="22606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1666648"/>
              </p:ext>
            </p:extLst>
          </p:nvPr>
        </p:nvGraphicFramePr>
        <p:xfrm>
          <a:off x="5292725" y="5005388"/>
          <a:ext cx="36703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71" name="Equation" r:id="rId19" imgW="3670200" imgH="622080" progId="Equation.DSMT4">
                  <p:embed/>
                </p:oleObj>
              </mc:Choice>
              <mc:Fallback>
                <p:oleObj name="Equation" r:id="rId19" imgW="3670200" imgH="62208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725" y="5005388"/>
                        <a:ext cx="36703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76200" y="5785806"/>
            <a:ext cx="15488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6. Integrate:</a:t>
            </a:r>
          </a:p>
        </p:txBody>
      </p:sp>
      <p:graphicFrame>
        <p:nvGraphicFramePr>
          <p:cNvPr id="3892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0338370"/>
              </p:ext>
            </p:extLst>
          </p:nvPr>
        </p:nvGraphicFramePr>
        <p:xfrm>
          <a:off x="1676400" y="5805488"/>
          <a:ext cx="32639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72" name="Equation" r:id="rId21" imgW="3263760" imgH="723600" progId="Equation.DSMT4">
                  <p:embed/>
                </p:oleObj>
              </mc:Choice>
              <mc:Fallback>
                <p:oleObj name="Equation" r:id="rId21" imgW="3263760" imgH="7236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5805488"/>
                        <a:ext cx="326390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2644771"/>
              </p:ext>
            </p:extLst>
          </p:nvPr>
        </p:nvGraphicFramePr>
        <p:xfrm>
          <a:off x="5032375" y="5765800"/>
          <a:ext cx="37211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73" name="Equation" r:id="rId23" imgW="3720960" imgH="761760" progId="Equation.DSMT4">
                  <p:embed/>
                </p:oleObj>
              </mc:Choice>
              <mc:Fallback>
                <p:oleObj name="Equation" r:id="rId23" imgW="3720960" imgH="76176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2375" y="5765800"/>
                        <a:ext cx="37211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2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9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0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1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2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3" dur="5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8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9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5" dur="500"/>
                                        <p:tgtEl>
                                          <p:spTgt spid="38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0" dur="500"/>
                                        <p:tgtEl>
                                          <p:spTgt spid="38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5" grpId="0"/>
      <p:bldP spid="18" grpId="0"/>
      <p:bldP spid="21" grpId="0"/>
      <p:bldP spid="23" grpId="0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" y="146408"/>
            <a:ext cx="8915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Consider an isothermal catalytic reaction in a PBR where there is no pressure drop and the catalyst pellets are uniformly packed &amp; spherical.  The kinetics are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order, and k, all physical parameters, and the inlet conditions (pure A in feed, A</a:t>
            </a:r>
            <a:r>
              <a:rPr lang="en-US" sz="2000" dirty="0" smtClean="0">
                <a:latin typeface="Arial"/>
                <a:cs typeface="Arial"/>
              </a:rPr>
              <a:t>→ products) are given.  Derive an equation for X</a:t>
            </a:r>
            <a:r>
              <a:rPr lang="en-US" sz="2000" baseline="-25000" dirty="0" smtClean="0">
                <a:latin typeface="Arial"/>
                <a:cs typeface="Arial"/>
              </a:rPr>
              <a:t>A</a:t>
            </a:r>
            <a:r>
              <a:rPr lang="en-US" sz="2000" dirty="0" smtClean="0">
                <a:latin typeface="Arial"/>
                <a:cs typeface="Arial"/>
              </a:rPr>
              <a:t>, taking into account the diffusion to and within each catalyst particle, but ignore diffusion down the length of the reactor. </a:t>
            </a:r>
            <a:endParaRPr lang="en-US" sz="2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44311" y="2438400"/>
            <a:ext cx="15606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/>
            <a:r>
              <a:rPr lang="en-US" sz="2000" dirty="0" smtClean="0">
                <a:solidFill>
                  <a:srgbClr val="0000FF"/>
                </a:solidFill>
              </a:rPr>
              <a:t>6. Integrate:</a:t>
            </a:r>
          </a:p>
        </p:txBody>
      </p:sp>
      <p:graphicFrame>
        <p:nvGraphicFramePr>
          <p:cNvPr id="38925" name="Object 13"/>
          <p:cNvGraphicFramePr>
            <a:graphicFrameLocks noChangeAspect="1"/>
          </p:cNvGraphicFramePr>
          <p:nvPr/>
        </p:nvGraphicFramePr>
        <p:xfrm>
          <a:off x="1905000" y="2286000"/>
          <a:ext cx="34163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365" name="Equation" r:id="rId3" imgW="3416040" imgH="761760" progId="Equation.DSMT4">
                  <p:embed/>
                </p:oleObj>
              </mc:Choice>
              <mc:Fallback>
                <p:oleObj name="Equation" r:id="rId3" imgW="3416040" imgH="76176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286000"/>
                        <a:ext cx="34163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9" name="Object 13"/>
          <p:cNvGraphicFramePr>
            <a:graphicFrameLocks noChangeAspect="1"/>
          </p:cNvGraphicFramePr>
          <p:nvPr/>
        </p:nvGraphicFramePr>
        <p:xfrm>
          <a:off x="5410200" y="2336800"/>
          <a:ext cx="33528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366" name="Equation" r:id="rId5" imgW="3352680" imgH="698400" progId="Equation.DSMT4">
                  <p:embed/>
                </p:oleObj>
              </mc:Choice>
              <mc:Fallback>
                <p:oleObj name="Equation" r:id="rId5" imgW="3352680" imgH="6984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336800"/>
                        <a:ext cx="33528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344311" y="3790890"/>
            <a:ext cx="19416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/>
            <a:r>
              <a:rPr lang="en-US" sz="2000" dirty="0" smtClean="0">
                <a:solidFill>
                  <a:srgbClr val="0000FF"/>
                </a:solidFill>
              </a:rPr>
              <a:t>7. Solve for X</a:t>
            </a:r>
            <a:r>
              <a:rPr lang="en-US" sz="2000" baseline="-25000" dirty="0" smtClean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:</a:t>
            </a:r>
          </a:p>
        </p:txBody>
      </p:sp>
      <p:graphicFrame>
        <p:nvGraphicFramePr>
          <p:cNvPr id="3995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0636402"/>
              </p:ext>
            </p:extLst>
          </p:nvPr>
        </p:nvGraphicFramePr>
        <p:xfrm>
          <a:off x="2133600" y="3657600"/>
          <a:ext cx="33274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367" name="Equation" r:id="rId7" imgW="3327120" imgH="698400" progId="Equation.DSMT4">
                  <p:embed/>
                </p:oleObj>
              </mc:Choice>
              <mc:Fallback>
                <p:oleObj name="Equation" r:id="rId7" imgW="3327120" imgH="6984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657600"/>
                        <a:ext cx="33274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51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5081294"/>
              </p:ext>
            </p:extLst>
          </p:nvPr>
        </p:nvGraphicFramePr>
        <p:xfrm>
          <a:off x="5702300" y="3657600"/>
          <a:ext cx="28321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368" name="Equation" r:id="rId9" imgW="2831760" imgH="698400" progId="Equation.DSMT4">
                  <p:embed/>
                </p:oleObj>
              </mc:Choice>
              <mc:Fallback>
                <p:oleObj name="Equation" r:id="rId9" imgW="2831760" imgH="6984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2300" y="3657600"/>
                        <a:ext cx="28321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52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7559141"/>
              </p:ext>
            </p:extLst>
          </p:nvPr>
        </p:nvGraphicFramePr>
        <p:xfrm>
          <a:off x="1511300" y="4864100"/>
          <a:ext cx="28321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369" name="Equation" r:id="rId11" imgW="2831760" imgH="698400" progId="Equation.DSMT4">
                  <p:embed/>
                </p:oleObj>
              </mc:Choice>
              <mc:Fallback>
                <p:oleObj name="Equation" r:id="rId11" imgW="2831760" imgH="6984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1300" y="4864100"/>
                        <a:ext cx="28321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54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2364474"/>
              </p:ext>
            </p:extLst>
          </p:nvPr>
        </p:nvGraphicFramePr>
        <p:xfrm>
          <a:off x="4889500" y="4864100"/>
          <a:ext cx="23241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370" name="Equation" r:id="rId13" imgW="2323800" imgH="698400" progId="Equation.DSMT4">
                  <p:embed/>
                </p:oleObj>
              </mc:Choice>
              <mc:Fallback>
                <p:oleObj name="Equation" r:id="rId13" imgW="2323800" imgH="69840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9500" y="4864100"/>
                        <a:ext cx="23241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39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39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39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39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54" name="Object 18"/>
          <p:cNvGraphicFramePr>
            <a:graphicFrameLocks noChangeAspect="1"/>
          </p:cNvGraphicFramePr>
          <p:nvPr/>
        </p:nvGraphicFramePr>
        <p:xfrm>
          <a:off x="3568700" y="858748"/>
          <a:ext cx="20066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15" name="Equation" r:id="rId3" imgW="2006280" imgH="698400" progId="Equation.DSMT4">
                  <p:embed/>
                </p:oleObj>
              </mc:Choice>
              <mc:Fallback>
                <p:oleObj name="Equation" r:id="rId3" imgW="2006280" imgH="6984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8700" y="858748"/>
                        <a:ext cx="2006600" cy="6985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228600" y="1559104"/>
            <a:ext cx="883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For same conditions, </a:t>
            </a:r>
            <a:r>
              <a:rPr lang="en-US" sz="2000" dirty="0" err="1" smtClean="0"/>
              <a:t>eq</a:t>
            </a:r>
            <a:r>
              <a:rPr lang="en-US" sz="2000" dirty="0" smtClean="0"/>
              <a:t> derived in </a:t>
            </a:r>
            <a:r>
              <a:rPr lang="en-US" sz="2000" dirty="0" err="1" smtClean="0"/>
              <a:t>Fogler</a:t>
            </a:r>
            <a:r>
              <a:rPr lang="en-US" sz="2000" dirty="0" smtClean="0"/>
              <a:t> (12-71) for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at end of reactor of length L is:</a:t>
            </a:r>
          </a:p>
        </p:txBody>
      </p:sp>
      <p:graphicFrame>
        <p:nvGraphicFramePr>
          <p:cNvPr id="39955" name="Object 19"/>
          <p:cNvGraphicFramePr>
            <a:graphicFrameLocks noChangeAspect="1"/>
          </p:cNvGraphicFramePr>
          <p:nvPr/>
        </p:nvGraphicFramePr>
        <p:xfrm>
          <a:off x="3505200" y="2139592"/>
          <a:ext cx="21336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16" name="Equation" r:id="rId5" imgW="2133360" imgH="647640" progId="Equation.DSMT4">
                  <p:embed/>
                </p:oleObj>
              </mc:Choice>
              <mc:Fallback>
                <p:oleObj name="Equation" r:id="rId5" imgW="2133360" imgH="64764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2139592"/>
                        <a:ext cx="2133600" cy="647700"/>
                      </a:xfrm>
                      <a:prstGeom prst="rect">
                        <a:avLst/>
                      </a:prstGeom>
                      <a:noFill/>
                      <a:ln w="158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/>
        </p:nvSpPr>
        <p:spPr>
          <a:xfrm>
            <a:off x="228600" y="115758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cs typeface="Arial"/>
              </a:rPr>
              <a:t>X</a:t>
            </a:r>
            <a:r>
              <a:rPr lang="en-US" sz="2000" baseline="-25000" dirty="0" smtClean="0">
                <a:cs typeface="Arial"/>
              </a:rPr>
              <a:t>A </a:t>
            </a:r>
            <a:r>
              <a:rPr lang="en-US" sz="2000" dirty="0" smtClean="0">
                <a:cs typeface="Arial"/>
              </a:rPr>
              <a:t>for 1</a:t>
            </a:r>
            <a:r>
              <a:rPr lang="en-US" sz="2000" baseline="30000" dirty="0" smtClean="0">
                <a:cs typeface="Arial"/>
              </a:rPr>
              <a:t>st</a:t>
            </a:r>
            <a:r>
              <a:rPr lang="en-US" sz="2000" dirty="0" smtClean="0">
                <a:cs typeface="Arial"/>
              </a:rPr>
              <a:t> order </a:t>
            </a:r>
            <a:r>
              <a:rPr lang="en-US" sz="2000" dirty="0" err="1" smtClean="0">
                <a:cs typeface="Arial"/>
              </a:rPr>
              <a:t>rxn</a:t>
            </a:r>
            <a:r>
              <a:rPr lang="en-US" sz="2000" dirty="0" smtClean="0">
                <a:cs typeface="Arial"/>
              </a:rPr>
              <a:t> executed in an isothermal PBR packed with spherical catalyst particles with internal &amp; external diffusion limitations </a:t>
            </a:r>
            <a:endParaRPr lang="en-US" sz="2000" dirty="0"/>
          </a:p>
        </p:txBody>
      </p:sp>
      <p:graphicFrame>
        <p:nvGraphicFramePr>
          <p:cNvPr id="40969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9710185"/>
              </p:ext>
            </p:extLst>
          </p:nvPr>
        </p:nvGraphicFramePr>
        <p:xfrm>
          <a:off x="685800" y="2870200"/>
          <a:ext cx="77724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17" name="Equation" r:id="rId7" imgW="7772400" imgH="698400" progId="Equation.DSMT4">
                  <p:embed/>
                </p:oleObj>
              </mc:Choice>
              <mc:Fallback>
                <p:oleObj name="Equation" r:id="rId7" imgW="7772400" imgH="6984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870200"/>
                        <a:ext cx="77724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636214" y="3644482"/>
            <a:ext cx="38715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Are these equations the same?  </a:t>
            </a: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4876800" y="4122648"/>
          <a:ext cx="26543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18" name="Equation" r:id="rId9" imgW="2654280" imgH="698400" progId="Equation.DSMT4">
                  <p:embed/>
                </p:oleObj>
              </mc:Choice>
              <mc:Fallback>
                <p:oleObj name="Equation" r:id="rId9" imgW="2654280" imgH="6984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4122648"/>
                        <a:ext cx="26543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7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2481528"/>
              </p:ext>
            </p:extLst>
          </p:nvPr>
        </p:nvGraphicFramePr>
        <p:xfrm>
          <a:off x="152400" y="5046662"/>
          <a:ext cx="12700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19" name="Equation" r:id="rId11" imgW="1269720" imgH="1015920" progId="Equation.DSMT4">
                  <p:embed/>
                </p:oleObj>
              </mc:Choice>
              <mc:Fallback>
                <p:oleObj name="Equation" r:id="rId11" imgW="1269720" imgH="101592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5046662"/>
                        <a:ext cx="1270000" cy="101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7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709065"/>
              </p:ext>
            </p:extLst>
          </p:nvPr>
        </p:nvGraphicFramePr>
        <p:xfrm>
          <a:off x="1530350" y="5035550"/>
          <a:ext cx="18542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20" name="Equation" r:id="rId13" imgW="1854000" imgH="723600" progId="Equation.DSMT4">
                  <p:embed/>
                </p:oleObj>
              </mc:Choice>
              <mc:Fallback>
                <p:oleObj name="Equation" r:id="rId13" imgW="1854000" imgH="7236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0350" y="5035550"/>
                        <a:ext cx="185420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73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2042455"/>
              </p:ext>
            </p:extLst>
          </p:nvPr>
        </p:nvGraphicFramePr>
        <p:xfrm>
          <a:off x="4851400" y="5085690"/>
          <a:ext cx="10160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21" name="Equation" r:id="rId15" imgW="1015920" imgH="698400" progId="Equation.DSMT4">
                  <p:embed/>
                </p:oleObj>
              </mc:Choice>
              <mc:Fallback>
                <p:oleObj name="Equation" r:id="rId15" imgW="1015920" imgH="6984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1400" y="5085690"/>
                        <a:ext cx="10160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74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5794459"/>
              </p:ext>
            </p:extLst>
          </p:nvPr>
        </p:nvGraphicFramePr>
        <p:xfrm>
          <a:off x="3480370" y="5129212"/>
          <a:ext cx="11811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22" name="Equation" r:id="rId17" imgW="1180800" imgH="355320" progId="Equation.DSMT4">
                  <p:embed/>
                </p:oleObj>
              </mc:Choice>
              <mc:Fallback>
                <p:oleObj name="Equation" r:id="rId17" imgW="1180800" imgH="35532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0370" y="5129212"/>
                        <a:ext cx="11811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3429000" y="5510212"/>
            <a:ext cx="12954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975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7718606"/>
              </p:ext>
            </p:extLst>
          </p:nvPr>
        </p:nvGraphicFramePr>
        <p:xfrm>
          <a:off x="5925312" y="5056632"/>
          <a:ext cx="18288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23" name="Equation" r:id="rId19" imgW="1828800" imgH="723600" progId="Equation.DSMT4">
                  <p:embed/>
                </p:oleObj>
              </mc:Choice>
              <mc:Fallback>
                <p:oleObj name="Equation" r:id="rId19" imgW="1828800" imgH="7236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5312" y="5056632"/>
                        <a:ext cx="182880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Straight Connector 25"/>
          <p:cNvCxnSpPr/>
          <p:nvPr/>
        </p:nvCxnSpPr>
        <p:spPr>
          <a:xfrm>
            <a:off x="7190232" y="5141404"/>
            <a:ext cx="22860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7507224" y="5126736"/>
            <a:ext cx="22860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976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0143466"/>
              </p:ext>
            </p:extLst>
          </p:nvPr>
        </p:nvGraphicFramePr>
        <p:xfrm>
          <a:off x="7716748" y="5083834"/>
          <a:ext cx="12065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24" name="Equation" r:id="rId21" imgW="1206360" imgH="685800" progId="Equation.DSMT4">
                  <p:embed/>
                </p:oleObj>
              </mc:Choice>
              <mc:Fallback>
                <p:oleObj name="Equation" r:id="rId21" imgW="1206360" imgH="6858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16748" y="5083834"/>
                        <a:ext cx="12065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77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5994593"/>
              </p:ext>
            </p:extLst>
          </p:nvPr>
        </p:nvGraphicFramePr>
        <p:xfrm>
          <a:off x="2286000" y="5839968"/>
          <a:ext cx="43942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25" name="Equation" r:id="rId23" imgW="4394160" imgH="698400" progId="Equation.DSMT4">
                  <p:embed/>
                </p:oleObj>
              </mc:Choice>
              <mc:Fallback>
                <p:oleObj name="Equation" r:id="rId23" imgW="4394160" imgH="69840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5839968"/>
                        <a:ext cx="43942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1524000" y="4250218"/>
            <a:ext cx="327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They differ in the </a:t>
            </a:r>
            <a:r>
              <a:rPr lang="en-US" sz="2000" dirty="0" smtClean="0">
                <a:solidFill>
                  <a:srgbClr val="006600"/>
                </a:solidFill>
              </a:rPr>
              <a:t>exponent</a:t>
            </a:r>
            <a:r>
              <a:rPr lang="en-US" sz="2000" dirty="0" smtClean="0"/>
              <a:t>:  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5014644" y="4174018"/>
            <a:ext cx="68580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6386244" y="4174018"/>
            <a:ext cx="68580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40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40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40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40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4"/>
          <p:cNvGrpSpPr>
            <a:grpSpLocks/>
          </p:cNvGrpSpPr>
          <p:nvPr/>
        </p:nvGrpSpPr>
        <p:grpSpPr bwMode="auto">
          <a:xfrm>
            <a:off x="1576736" y="3429000"/>
            <a:ext cx="2285590" cy="2285565"/>
            <a:chOff x="311" y="2344"/>
            <a:chExt cx="1132" cy="1044"/>
          </a:xfrm>
        </p:grpSpPr>
        <p:grpSp>
          <p:nvGrpSpPr>
            <p:cNvPr id="32" name="Group 5" descr="新聞紙"/>
            <p:cNvGrpSpPr>
              <a:grpSpLocks/>
            </p:cNvGrpSpPr>
            <p:nvPr/>
          </p:nvGrpSpPr>
          <p:grpSpPr bwMode="auto">
            <a:xfrm>
              <a:off x="311" y="2344"/>
              <a:ext cx="1132" cy="1044"/>
              <a:chOff x="436" y="2586"/>
              <a:chExt cx="1132" cy="1044"/>
            </a:xfrm>
          </p:grpSpPr>
          <p:sp>
            <p:nvSpPr>
              <p:cNvPr id="35" name="Oval 6" descr="新聞紙"/>
              <p:cNvSpPr>
                <a:spLocks noChangeArrowheads="1"/>
              </p:cNvSpPr>
              <p:nvPr/>
            </p:nvSpPr>
            <p:spPr bwMode="auto">
              <a:xfrm>
                <a:off x="436" y="2586"/>
                <a:ext cx="1132" cy="1044"/>
              </a:xfrm>
              <a:prstGeom prst="ellipse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9525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Freeform 7" descr="新聞紙"/>
              <p:cNvSpPr>
                <a:spLocks/>
              </p:cNvSpPr>
              <p:nvPr/>
            </p:nvSpPr>
            <p:spPr bwMode="auto">
              <a:xfrm>
                <a:off x="971" y="2592"/>
                <a:ext cx="65" cy="382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34" y="280"/>
                  </a:cxn>
                  <a:cxn ang="0">
                    <a:pos x="65" y="327"/>
                  </a:cxn>
                  <a:cxn ang="0">
                    <a:pos x="65" y="382"/>
                  </a:cxn>
                </a:cxnLst>
                <a:rect l="0" t="0" r="r" b="b"/>
                <a:pathLst>
                  <a:path w="65" h="382">
                    <a:moveTo>
                      <a:pt x="34" y="0"/>
                    </a:moveTo>
                    <a:cubicBezTo>
                      <a:pt x="0" y="99"/>
                      <a:pt x="7" y="69"/>
                      <a:pt x="34" y="280"/>
                    </a:cubicBezTo>
                    <a:cubicBezTo>
                      <a:pt x="36" y="299"/>
                      <a:pt x="65" y="308"/>
                      <a:pt x="65" y="327"/>
                    </a:cubicBezTo>
                    <a:cubicBezTo>
                      <a:pt x="65" y="345"/>
                      <a:pt x="65" y="364"/>
                      <a:pt x="65" y="382"/>
                    </a:cubicBezTo>
                  </a:path>
                </a:pathLst>
              </a:custGeom>
              <a:blipFill dpi="0" rotWithShape="0">
                <a:blip r:embed="rId3"/>
                <a:srcRect/>
                <a:tile tx="0" ty="0" sx="100000" sy="100000" flip="none" algn="tl"/>
              </a:blipFill>
              <a:ln w="38100" cap="flat" cmpd="sng">
                <a:solidFill>
                  <a:srgbClr val="80808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Freeform 8" descr="新聞紙"/>
              <p:cNvSpPr>
                <a:spLocks/>
              </p:cNvSpPr>
              <p:nvPr/>
            </p:nvSpPr>
            <p:spPr bwMode="auto">
              <a:xfrm>
                <a:off x="1057" y="3002"/>
                <a:ext cx="500" cy="148"/>
              </a:xfrm>
              <a:custGeom>
                <a:avLst/>
                <a:gdLst/>
                <a:ahLst/>
                <a:cxnLst>
                  <a:cxn ang="0">
                    <a:pos x="497" y="0"/>
                  </a:cxn>
                  <a:cxn ang="0">
                    <a:pos x="411" y="31"/>
                  </a:cxn>
                  <a:cxn ang="0">
                    <a:pos x="146" y="63"/>
                  </a:cxn>
                  <a:cxn ang="0">
                    <a:pos x="76" y="94"/>
                  </a:cxn>
                  <a:cxn ang="0">
                    <a:pos x="6" y="148"/>
                  </a:cxn>
                  <a:cxn ang="0">
                    <a:pos x="22" y="141"/>
                  </a:cxn>
                </a:cxnLst>
                <a:rect l="0" t="0" r="r" b="b"/>
                <a:pathLst>
                  <a:path w="500" h="148">
                    <a:moveTo>
                      <a:pt x="497" y="0"/>
                    </a:moveTo>
                    <a:cubicBezTo>
                      <a:pt x="480" y="51"/>
                      <a:pt x="500" y="16"/>
                      <a:pt x="411" y="31"/>
                    </a:cubicBezTo>
                    <a:cubicBezTo>
                      <a:pt x="322" y="46"/>
                      <a:pt x="237" y="56"/>
                      <a:pt x="146" y="63"/>
                    </a:cubicBezTo>
                    <a:cubicBezTo>
                      <a:pt x="120" y="71"/>
                      <a:pt x="100" y="75"/>
                      <a:pt x="76" y="94"/>
                    </a:cubicBezTo>
                    <a:cubicBezTo>
                      <a:pt x="52" y="112"/>
                      <a:pt x="41" y="148"/>
                      <a:pt x="6" y="148"/>
                    </a:cubicBezTo>
                    <a:cubicBezTo>
                      <a:pt x="0" y="148"/>
                      <a:pt x="17" y="143"/>
                      <a:pt x="22" y="141"/>
                    </a:cubicBezTo>
                  </a:path>
                </a:pathLst>
              </a:custGeom>
              <a:blipFill dpi="0" rotWithShape="0">
                <a:blip r:embed="rId3"/>
                <a:srcRect/>
                <a:tile tx="0" ty="0" sx="100000" sy="100000" flip="none" algn="tl"/>
              </a:blipFill>
              <a:ln w="38100" cap="flat" cmpd="sng">
                <a:solidFill>
                  <a:srgbClr val="80808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Freeform 9" descr="新聞紙"/>
              <p:cNvSpPr>
                <a:spLocks/>
              </p:cNvSpPr>
              <p:nvPr/>
            </p:nvSpPr>
            <p:spPr bwMode="auto">
              <a:xfrm>
                <a:off x="825" y="3333"/>
                <a:ext cx="319" cy="280"/>
              </a:xfrm>
              <a:custGeom>
                <a:avLst/>
                <a:gdLst/>
                <a:ahLst/>
                <a:cxnLst>
                  <a:cxn ang="0">
                    <a:pos x="0" y="148"/>
                  </a:cxn>
                  <a:cxn ang="0">
                    <a:pos x="70" y="86"/>
                  </a:cxn>
                  <a:cxn ang="0">
                    <a:pos x="171" y="0"/>
                  </a:cxn>
                  <a:cxn ang="0">
                    <a:pos x="265" y="132"/>
                  </a:cxn>
                  <a:cxn ang="0">
                    <a:pos x="319" y="280"/>
                  </a:cxn>
                </a:cxnLst>
                <a:rect l="0" t="0" r="r" b="b"/>
                <a:pathLst>
                  <a:path w="319" h="280">
                    <a:moveTo>
                      <a:pt x="0" y="148"/>
                    </a:moveTo>
                    <a:cubicBezTo>
                      <a:pt x="53" y="95"/>
                      <a:pt x="28" y="113"/>
                      <a:pt x="70" y="86"/>
                    </a:cubicBezTo>
                    <a:cubicBezTo>
                      <a:pt x="83" y="46"/>
                      <a:pt x="131" y="14"/>
                      <a:pt x="171" y="0"/>
                    </a:cubicBezTo>
                    <a:cubicBezTo>
                      <a:pt x="237" y="31"/>
                      <a:pt x="247" y="63"/>
                      <a:pt x="265" y="132"/>
                    </a:cubicBezTo>
                    <a:cubicBezTo>
                      <a:pt x="272" y="228"/>
                      <a:pt x="247" y="246"/>
                      <a:pt x="319" y="280"/>
                    </a:cubicBezTo>
                  </a:path>
                </a:pathLst>
              </a:custGeom>
              <a:blipFill dpi="0" rotWithShape="0">
                <a:blip r:embed="rId3"/>
                <a:srcRect/>
                <a:tile tx="0" ty="0" sx="100000" sy="100000" flip="none" algn="tl"/>
              </a:blipFill>
              <a:ln w="38100" cap="flat" cmpd="sng">
                <a:solidFill>
                  <a:srgbClr val="80808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Freeform 10" descr="新聞紙"/>
              <p:cNvSpPr>
                <a:spLocks/>
              </p:cNvSpPr>
              <p:nvPr/>
            </p:nvSpPr>
            <p:spPr bwMode="auto">
              <a:xfrm>
                <a:off x="587" y="3143"/>
                <a:ext cx="270" cy="335"/>
              </a:xfrm>
              <a:custGeom>
                <a:avLst/>
                <a:gdLst/>
                <a:ahLst/>
                <a:cxnLst>
                  <a:cxn ang="0">
                    <a:pos x="0" y="335"/>
                  </a:cxn>
                  <a:cxn ang="0">
                    <a:pos x="132" y="296"/>
                  </a:cxn>
                  <a:cxn ang="0">
                    <a:pos x="210" y="319"/>
                  </a:cxn>
                  <a:cxn ang="0">
                    <a:pos x="233" y="0"/>
                  </a:cxn>
                </a:cxnLst>
                <a:rect l="0" t="0" r="r" b="b"/>
                <a:pathLst>
                  <a:path w="270" h="335">
                    <a:moveTo>
                      <a:pt x="0" y="335"/>
                    </a:moveTo>
                    <a:cubicBezTo>
                      <a:pt x="20" y="267"/>
                      <a:pt x="69" y="291"/>
                      <a:pt x="132" y="296"/>
                    </a:cubicBezTo>
                    <a:cubicBezTo>
                      <a:pt x="166" y="313"/>
                      <a:pt x="174" y="332"/>
                      <a:pt x="210" y="319"/>
                    </a:cubicBezTo>
                    <a:cubicBezTo>
                      <a:pt x="270" y="233"/>
                      <a:pt x="233" y="77"/>
                      <a:pt x="233" y="0"/>
                    </a:cubicBezTo>
                  </a:path>
                </a:pathLst>
              </a:custGeom>
              <a:blipFill dpi="0" rotWithShape="0">
                <a:blip r:embed="rId3"/>
                <a:srcRect/>
                <a:tile tx="0" ty="0" sx="100000" sy="100000" flip="none" algn="tl"/>
              </a:blipFill>
              <a:ln w="38100" cap="flat" cmpd="sng">
                <a:solidFill>
                  <a:srgbClr val="80808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Freeform 11" descr="新聞紙"/>
              <p:cNvSpPr>
                <a:spLocks/>
              </p:cNvSpPr>
              <p:nvPr/>
            </p:nvSpPr>
            <p:spPr bwMode="auto">
              <a:xfrm>
                <a:off x="1353" y="3194"/>
                <a:ext cx="195" cy="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5" y="16"/>
                  </a:cxn>
                </a:cxnLst>
                <a:rect l="0" t="0" r="r" b="b"/>
                <a:pathLst>
                  <a:path w="195" h="21">
                    <a:moveTo>
                      <a:pt x="0" y="0"/>
                    </a:moveTo>
                    <a:cubicBezTo>
                      <a:pt x="63" y="21"/>
                      <a:pt x="129" y="16"/>
                      <a:pt x="195" y="16"/>
                    </a:cubicBezTo>
                  </a:path>
                </a:pathLst>
              </a:custGeom>
              <a:blipFill dpi="0" rotWithShape="0">
                <a:blip r:embed="rId3"/>
                <a:srcRect/>
                <a:tile tx="0" ty="0" sx="100000" sy="100000" flip="none" algn="tl"/>
              </a:blipFill>
              <a:ln w="38100" cap="flat" cmpd="sng">
                <a:solidFill>
                  <a:srgbClr val="80808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Freeform 12" descr="新聞紙"/>
              <p:cNvSpPr>
                <a:spLocks/>
              </p:cNvSpPr>
              <p:nvPr/>
            </p:nvSpPr>
            <p:spPr bwMode="auto">
              <a:xfrm>
                <a:off x="1055" y="3273"/>
                <a:ext cx="348" cy="195"/>
              </a:xfrm>
              <a:custGeom>
                <a:avLst/>
                <a:gdLst/>
                <a:ahLst/>
                <a:cxnLst>
                  <a:cxn ang="0">
                    <a:pos x="348" y="195"/>
                  </a:cxn>
                  <a:cxn ang="0">
                    <a:pos x="301" y="187"/>
                  </a:cxn>
                  <a:cxn ang="0">
                    <a:pos x="238" y="140"/>
                  </a:cxn>
                  <a:cxn ang="0">
                    <a:pos x="207" y="62"/>
                  </a:cxn>
                  <a:cxn ang="0">
                    <a:pos x="90" y="0"/>
                  </a:cxn>
                  <a:cxn ang="0">
                    <a:pos x="36" y="8"/>
                  </a:cxn>
                  <a:cxn ang="0">
                    <a:pos x="12" y="140"/>
                  </a:cxn>
                </a:cxnLst>
                <a:rect l="0" t="0" r="r" b="b"/>
                <a:pathLst>
                  <a:path w="348" h="195">
                    <a:moveTo>
                      <a:pt x="348" y="195"/>
                    </a:moveTo>
                    <a:cubicBezTo>
                      <a:pt x="332" y="192"/>
                      <a:pt x="315" y="194"/>
                      <a:pt x="301" y="187"/>
                    </a:cubicBezTo>
                    <a:cubicBezTo>
                      <a:pt x="278" y="175"/>
                      <a:pt x="238" y="140"/>
                      <a:pt x="238" y="140"/>
                    </a:cubicBezTo>
                    <a:cubicBezTo>
                      <a:pt x="216" y="94"/>
                      <a:pt x="227" y="120"/>
                      <a:pt x="207" y="62"/>
                    </a:cubicBezTo>
                    <a:cubicBezTo>
                      <a:pt x="194" y="24"/>
                      <a:pt x="124" y="9"/>
                      <a:pt x="90" y="0"/>
                    </a:cubicBezTo>
                    <a:cubicBezTo>
                      <a:pt x="72" y="3"/>
                      <a:pt x="53" y="1"/>
                      <a:pt x="36" y="8"/>
                    </a:cubicBezTo>
                    <a:cubicBezTo>
                      <a:pt x="0" y="24"/>
                      <a:pt x="12" y="126"/>
                      <a:pt x="12" y="140"/>
                    </a:cubicBezTo>
                  </a:path>
                </a:pathLst>
              </a:custGeom>
              <a:blipFill dpi="0" rotWithShape="0">
                <a:blip r:embed="rId3"/>
                <a:srcRect/>
                <a:tile tx="0" ty="0" sx="100000" sy="100000" flip="none" algn="tl"/>
              </a:blipFill>
              <a:ln w="38100" cap="flat" cmpd="sng">
                <a:solidFill>
                  <a:srgbClr val="80808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Freeform 13" descr="新聞紙"/>
              <p:cNvSpPr>
                <a:spLocks/>
              </p:cNvSpPr>
              <p:nvPr/>
            </p:nvSpPr>
            <p:spPr bwMode="auto">
              <a:xfrm>
                <a:off x="728" y="2650"/>
                <a:ext cx="152" cy="428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12" y="163"/>
                  </a:cxn>
                  <a:cxn ang="0">
                    <a:pos x="43" y="171"/>
                  </a:cxn>
                  <a:cxn ang="0">
                    <a:pos x="90" y="218"/>
                  </a:cxn>
                  <a:cxn ang="0">
                    <a:pos x="98" y="249"/>
                  </a:cxn>
                  <a:cxn ang="0">
                    <a:pos x="106" y="405"/>
                  </a:cxn>
                  <a:cxn ang="0">
                    <a:pos x="152" y="428"/>
                  </a:cxn>
                </a:cxnLst>
                <a:rect l="0" t="0" r="r" b="b"/>
                <a:pathLst>
                  <a:path w="152" h="428">
                    <a:moveTo>
                      <a:pt x="4" y="0"/>
                    </a:moveTo>
                    <a:cubicBezTo>
                      <a:pt x="7" y="54"/>
                      <a:pt x="0" y="110"/>
                      <a:pt x="12" y="163"/>
                    </a:cubicBezTo>
                    <a:cubicBezTo>
                      <a:pt x="14" y="173"/>
                      <a:pt x="34" y="165"/>
                      <a:pt x="43" y="171"/>
                    </a:cubicBezTo>
                    <a:cubicBezTo>
                      <a:pt x="61" y="184"/>
                      <a:pt x="90" y="218"/>
                      <a:pt x="90" y="218"/>
                    </a:cubicBezTo>
                    <a:cubicBezTo>
                      <a:pt x="93" y="228"/>
                      <a:pt x="97" y="238"/>
                      <a:pt x="98" y="249"/>
                    </a:cubicBezTo>
                    <a:cubicBezTo>
                      <a:pt x="102" y="301"/>
                      <a:pt x="97" y="354"/>
                      <a:pt x="106" y="405"/>
                    </a:cubicBezTo>
                    <a:cubicBezTo>
                      <a:pt x="109" y="422"/>
                      <a:pt x="152" y="428"/>
                      <a:pt x="152" y="428"/>
                    </a:cubicBezTo>
                  </a:path>
                </a:pathLst>
              </a:custGeom>
              <a:blipFill dpi="0" rotWithShape="0">
                <a:blip r:embed="rId3"/>
                <a:srcRect/>
                <a:tile tx="0" ty="0" sx="100000" sy="100000" flip="none" algn="tl"/>
              </a:blipFill>
              <a:ln w="38100" cap="flat" cmpd="sng">
                <a:solidFill>
                  <a:srgbClr val="80808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3" name="Freeform 14" descr="新聞紙"/>
            <p:cNvSpPr>
              <a:spLocks/>
            </p:cNvSpPr>
            <p:nvPr/>
          </p:nvSpPr>
          <p:spPr bwMode="auto">
            <a:xfrm>
              <a:off x="1016" y="2487"/>
              <a:ext cx="173" cy="328"/>
            </a:xfrm>
            <a:custGeom>
              <a:avLst/>
              <a:gdLst/>
              <a:ahLst/>
              <a:cxnLst>
                <a:cxn ang="0">
                  <a:pos x="109" y="328"/>
                </a:cxn>
                <a:cxn ang="0">
                  <a:pos x="148" y="235"/>
                </a:cxn>
                <a:cxn ang="0">
                  <a:pos x="172" y="157"/>
                </a:cxn>
                <a:cxn ang="0">
                  <a:pos x="133" y="56"/>
                </a:cxn>
                <a:cxn ang="0">
                  <a:pos x="0" y="24"/>
                </a:cxn>
              </a:cxnLst>
              <a:rect l="0" t="0" r="r" b="b"/>
              <a:pathLst>
                <a:path w="173" h="328">
                  <a:moveTo>
                    <a:pt x="109" y="328"/>
                  </a:moveTo>
                  <a:cubicBezTo>
                    <a:pt x="117" y="287"/>
                    <a:pt x="118" y="265"/>
                    <a:pt x="148" y="235"/>
                  </a:cubicBezTo>
                  <a:cubicBezTo>
                    <a:pt x="167" y="178"/>
                    <a:pt x="160" y="204"/>
                    <a:pt x="172" y="157"/>
                  </a:cubicBezTo>
                  <a:cubicBezTo>
                    <a:pt x="166" y="106"/>
                    <a:pt x="173" y="82"/>
                    <a:pt x="133" y="56"/>
                  </a:cubicBezTo>
                  <a:cubicBezTo>
                    <a:pt x="114" y="0"/>
                    <a:pt x="56" y="24"/>
                    <a:pt x="0" y="24"/>
                  </a:cubicBezTo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38100" cap="flat" cmpd="sng">
              <a:solidFill>
                <a:srgbClr val="808080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Freeform 15" descr="新聞紙"/>
            <p:cNvSpPr>
              <a:spLocks/>
            </p:cNvSpPr>
            <p:nvPr/>
          </p:nvSpPr>
          <p:spPr bwMode="auto">
            <a:xfrm>
              <a:off x="590" y="3039"/>
              <a:ext cx="298" cy="319"/>
            </a:xfrm>
            <a:custGeom>
              <a:avLst/>
              <a:gdLst/>
              <a:ahLst/>
              <a:cxnLst>
                <a:cxn ang="0">
                  <a:pos x="95" y="343"/>
                </a:cxn>
                <a:cxn ang="0">
                  <a:pos x="33" y="78"/>
                </a:cxn>
                <a:cxn ang="0">
                  <a:pos x="49" y="0"/>
                </a:cxn>
                <a:cxn ang="0">
                  <a:pos x="181" y="8"/>
                </a:cxn>
                <a:cxn ang="0">
                  <a:pos x="298" y="39"/>
                </a:cxn>
              </a:cxnLst>
              <a:rect l="0" t="0" r="r" b="b"/>
              <a:pathLst>
                <a:path w="298" h="343">
                  <a:moveTo>
                    <a:pt x="95" y="343"/>
                  </a:moveTo>
                  <a:cubicBezTo>
                    <a:pt x="90" y="206"/>
                    <a:pt x="131" y="139"/>
                    <a:pt x="33" y="78"/>
                  </a:cubicBezTo>
                  <a:cubicBezTo>
                    <a:pt x="15" y="40"/>
                    <a:pt x="0" y="16"/>
                    <a:pt x="49" y="0"/>
                  </a:cubicBezTo>
                  <a:cubicBezTo>
                    <a:pt x="93" y="3"/>
                    <a:pt x="138" y="0"/>
                    <a:pt x="181" y="8"/>
                  </a:cubicBezTo>
                  <a:cubicBezTo>
                    <a:pt x="205" y="12"/>
                    <a:pt x="279" y="56"/>
                    <a:pt x="298" y="39"/>
                  </a:cubicBezTo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38100" cap="flat" cmpd="sng">
              <a:solidFill>
                <a:srgbClr val="808080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5" name="Line 18"/>
          <p:cNvSpPr>
            <a:spLocks noChangeShapeType="1"/>
          </p:cNvSpPr>
          <p:nvPr/>
        </p:nvSpPr>
        <p:spPr bwMode="auto">
          <a:xfrm flipV="1">
            <a:off x="2725616" y="4211029"/>
            <a:ext cx="345977" cy="36427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ext Box 19"/>
          <p:cNvSpPr txBox="1">
            <a:spLocks noChangeArrowheads="1"/>
          </p:cNvSpPr>
          <p:nvPr/>
        </p:nvSpPr>
        <p:spPr bwMode="auto">
          <a:xfrm>
            <a:off x="3070987" y="4571783"/>
            <a:ext cx="261779" cy="369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>
                <a:solidFill>
                  <a:srgbClr val="006600"/>
                </a:solidFill>
              </a:rPr>
              <a:t>r</a:t>
            </a:r>
          </a:p>
        </p:txBody>
      </p:sp>
      <p:sp>
        <p:nvSpPr>
          <p:cNvPr id="27" name="Line 20"/>
          <p:cNvSpPr>
            <a:spLocks noChangeShapeType="1"/>
          </p:cNvSpPr>
          <p:nvPr/>
        </p:nvSpPr>
        <p:spPr bwMode="auto">
          <a:xfrm>
            <a:off x="2725616" y="4575301"/>
            <a:ext cx="691954" cy="17568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Line 21"/>
          <p:cNvSpPr>
            <a:spLocks noChangeShapeType="1"/>
          </p:cNvSpPr>
          <p:nvPr/>
        </p:nvSpPr>
        <p:spPr bwMode="auto">
          <a:xfrm flipH="1">
            <a:off x="1670846" y="4564018"/>
            <a:ext cx="1097634" cy="33848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1927426" y="4425107"/>
            <a:ext cx="367409" cy="375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/>
              <a:t>R</a:t>
            </a:r>
          </a:p>
        </p:txBody>
      </p:sp>
      <p:sp>
        <p:nvSpPr>
          <p:cNvPr id="30" name="Text Box 23"/>
          <p:cNvSpPr txBox="1">
            <a:spLocks noChangeArrowheads="1"/>
          </p:cNvSpPr>
          <p:nvPr/>
        </p:nvSpPr>
        <p:spPr bwMode="auto">
          <a:xfrm>
            <a:off x="1266090" y="4302608"/>
            <a:ext cx="569484" cy="399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000" dirty="0"/>
              <a:t>C</a:t>
            </a:r>
            <a:r>
              <a:rPr lang="en-US" altLang="zh-TW" sz="2000" baseline="-25000" dirty="0"/>
              <a:t>As</a:t>
            </a:r>
            <a:endParaRPr lang="en-US" altLang="zh-TW" sz="2000" dirty="0"/>
          </a:p>
        </p:txBody>
      </p:sp>
      <p:sp>
        <p:nvSpPr>
          <p:cNvPr id="43" name="Freeform 9" descr="新聞紙"/>
          <p:cNvSpPr>
            <a:spLocks/>
          </p:cNvSpPr>
          <p:nvPr/>
        </p:nvSpPr>
        <p:spPr bwMode="auto">
          <a:xfrm>
            <a:off x="3200400" y="4223518"/>
            <a:ext cx="644084" cy="612987"/>
          </a:xfrm>
          <a:custGeom>
            <a:avLst/>
            <a:gdLst/>
            <a:ahLst/>
            <a:cxnLst>
              <a:cxn ang="0">
                <a:pos x="0" y="148"/>
              </a:cxn>
              <a:cxn ang="0">
                <a:pos x="70" y="86"/>
              </a:cxn>
              <a:cxn ang="0">
                <a:pos x="171" y="0"/>
              </a:cxn>
              <a:cxn ang="0">
                <a:pos x="265" y="132"/>
              </a:cxn>
              <a:cxn ang="0">
                <a:pos x="319" y="280"/>
              </a:cxn>
            </a:cxnLst>
            <a:rect l="0" t="0" r="r" b="b"/>
            <a:pathLst>
              <a:path w="319" h="280">
                <a:moveTo>
                  <a:pt x="0" y="148"/>
                </a:moveTo>
                <a:cubicBezTo>
                  <a:pt x="53" y="95"/>
                  <a:pt x="28" y="113"/>
                  <a:pt x="70" y="86"/>
                </a:cubicBezTo>
                <a:cubicBezTo>
                  <a:pt x="83" y="46"/>
                  <a:pt x="131" y="14"/>
                  <a:pt x="171" y="0"/>
                </a:cubicBezTo>
                <a:cubicBezTo>
                  <a:pt x="237" y="31"/>
                  <a:pt x="247" y="63"/>
                  <a:pt x="265" y="132"/>
                </a:cubicBezTo>
                <a:cubicBezTo>
                  <a:pt x="272" y="228"/>
                  <a:pt x="247" y="246"/>
                  <a:pt x="319" y="280"/>
                </a:cubicBezTo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38100" cap="flat" cmpd="sng">
            <a:solidFill>
              <a:srgbClr val="808080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Review: Internal Diffusion Effects in Spherical Catalyst Particles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52401" y="1721237"/>
            <a:ext cx="8991600" cy="1054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en-GB" altLang="zh-TW" sz="2000" dirty="0"/>
              <a:t>Internal diffusion: diffusion of </a:t>
            </a:r>
            <a:r>
              <a:rPr lang="en-GB" altLang="zh-TW" sz="2000" dirty="0" smtClean="0"/>
              <a:t>reactants </a:t>
            </a:r>
            <a:r>
              <a:rPr lang="en-GB" altLang="zh-TW" sz="2000" dirty="0"/>
              <a:t>or products from </a:t>
            </a:r>
            <a:r>
              <a:rPr lang="en-GB" altLang="zh-TW" sz="2000" dirty="0" smtClean="0"/>
              <a:t>particle </a:t>
            </a:r>
            <a:r>
              <a:rPr lang="en-GB" altLang="zh-TW" sz="2000" dirty="0"/>
              <a:t>surface (pore mouth) to </a:t>
            </a:r>
            <a:r>
              <a:rPr lang="en-GB" altLang="zh-TW" sz="2000" dirty="0" smtClean="0"/>
              <a:t>pellet interior</a:t>
            </a:r>
            <a:endParaRPr lang="en-GB" altLang="zh-TW" sz="2000" dirty="0"/>
          </a:p>
          <a:p>
            <a:pPr marL="342900" indent="-342900">
              <a:spcBef>
                <a:spcPts val="300"/>
              </a:spcBef>
              <a:buFont typeface="Arial" pitchFamily="34" charset="0"/>
              <a:buChar char="•"/>
            </a:pPr>
            <a:r>
              <a:rPr lang="en-GB" altLang="zh-TW" sz="2000" dirty="0" smtClean="0"/>
              <a:t>Concentration </a:t>
            </a:r>
            <a:r>
              <a:rPr lang="en-GB" altLang="zh-TW" sz="2000" dirty="0"/>
              <a:t>at the pore mouth will be higher than that inside the </a:t>
            </a:r>
            <a:r>
              <a:rPr lang="en-GB" altLang="zh-TW" sz="2000" dirty="0" smtClean="0"/>
              <a:t>pore</a:t>
            </a:r>
            <a:endParaRPr lang="en-GB" altLang="zh-TW" sz="2000" dirty="0"/>
          </a:p>
        </p:txBody>
      </p:sp>
      <p:grpSp>
        <p:nvGrpSpPr>
          <p:cNvPr id="20" name="Group 19"/>
          <p:cNvGrpSpPr/>
          <p:nvPr/>
        </p:nvGrpSpPr>
        <p:grpSpPr>
          <a:xfrm>
            <a:off x="29466" y="3464905"/>
            <a:ext cx="2302254" cy="1774686"/>
            <a:chOff x="1998311" y="4419600"/>
            <a:chExt cx="2302254" cy="1774686"/>
          </a:xfrm>
        </p:grpSpPr>
        <p:sp>
          <p:nvSpPr>
            <p:cNvPr id="18" name="TextBox 17"/>
            <p:cNvSpPr txBox="1"/>
            <p:nvPr/>
          </p:nvSpPr>
          <p:spPr>
            <a:xfrm>
              <a:off x="2959445" y="4419600"/>
              <a:ext cx="12954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0000"/>
                  </a:solidFill>
                </a:rPr>
                <a:t>Internal diffusion </a:t>
              </a:r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1998311" y="4876800"/>
              <a:ext cx="2302254" cy="1317486"/>
              <a:chOff x="1998311" y="4876800"/>
              <a:chExt cx="2302254" cy="1317486"/>
            </a:xfrm>
          </p:grpSpPr>
          <p:grpSp>
            <p:nvGrpSpPr>
              <p:cNvPr id="2" name="Group 15"/>
              <p:cNvGrpSpPr/>
              <p:nvPr/>
            </p:nvGrpSpPr>
            <p:grpSpPr>
              <a:xfrm>
                <a:off x="1998311" y="4876800"/>
                <a:ext cx="1570734" cy="1317486"/>
                <a:chOff x="1998311" y="4876800"/>
                <a:chExt cx="1570734" cy="1317486"/>
              </a:xfrm>
            </p:grpSpPr>
            <p:cxnSp>
              <p:nvCxnSpPr>
                <p:cNvPr id="8" name="Straight Arrow Connector 7"/>
                <p:cNvCxnSpPr/>
                <p:nvPr/>
              </p:nvCxnSpPr>
              <p:spPr>
                <a:xfrm>
                  <a:off x="2197445" y="5311914"/>
                  <a:ext cx="1371600" cy="1588"/>
                </a:xfrm>
                <a:prstGeom prst="straightConnector1">
                  <a:avLst/>
                </a:prstGeom>
                <a:ln w="38100">
                  <a:solidFill>
                    <a:srgbClr val="006600"/>
                  </a:solidFill>
                  <a:headEnd type="oval" w="med" len="med"/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" name="TextBox 8"/>
                <p:cNvSpPr txBox="1"/>
                <p:nvPr/>
              </p:nvSpPr>
              <p:spPr>
                <a:xfrm>
                  <a:off x="2074511" y="4876800"/>
                  <a:ext cx="579005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 err="1" smtClean="0"/>
                    <a:t>C</a:t>
                  </a:r>
                  <a:r>
                    <a:rPr lang="en-US" sz="2000" baseline="-25000" dirty="0" err="1" smtClean="0"/>
                    <a:t>Ab</a:t>
                  </a:r>
                  <a:endParaRPr lang="en-US" sz="2000" dirty="0" smtClean="0"/>
                </a:p>
              </p:txBody>
            </p:sp>
            <p:sp>
              <p:nvSpPr>
                <p:cNvPr id="10" name="TextBox 9"/>
                <p:cNvSpPr txBox="1"/>
                <p:nvPr/>
              </p:nvSpPr>
              <p:spPr>
                <a:xfrm>
                  <a:off x="1998311" y="5486400"/>
                  <a:ext cx="1295400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 smtClean="0"/>
                    <a:t>External diffusion</a:t>
                  </a:r>
                </a:p>
              </p:txBody>
            </p:sp>
          </p:grpSp>
          <p:sp>
            <p:nvSpPr>
              <p:cNvPr id="17" name="Freeform 16"/>
              <p:cNvSpPr/>
              <p:nvPr/>
            </p:nvSpPr>
            <p:spPr>
              <a:xfrm>
                <a:off x="3569045" y="5228706"/>
                <a:ext cx="731520" cy="257694"/>
              </a:xfrm>
              <a:custGeom>
                <a:avLst/>
                <a:gdLst>
                  <a:gd name="connsiteX0" fmla="*/ 0 w 731520"/>
                  <a:gd name="connsiteY0" fmla="*/ 83127 h 257694"/>
                  <a:gd name="connsiteX1" fmla="*/ 116379 w 731520"/>
                  <a:gd name="connsiteY1" fmla="*/ 16625 h 257694"/>
                  <a:gd name="connsiteX2" fmla="*/ 182880 w 731520"/>
                  <a:gd name="connsiteY2" fmla="*/ 182880 h 257694"/>
                  <a:gd name="connsiteX3" fmla="*/ 349135 w 731520"/>
                  <a:gd name="connsiteY3" fmla="*/ 66501 h 257694"/>
                  <a:gd name="connsiteX4" fmla="*/ 432262 w 731520"/>
                  <a:gd name="connsiteY4" fmla="*/ 249381 h 257694"/>
                  <a:gd name="connsiteX5" fmla="*/ 565266 w 731520"/>
                  <a:gd name="connsiteY5" fmla="*/ 116378 h 257694"/>
                  <a:gd name="connsiteX6" fmla="*/ 731520 w 731520"/>
                  <a:gd name="connsiteY6" fmla="*/ 182880 h 2576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31520" h="257694">
                    <a:moveTo>
                      <a:pt x="0" y="83127"/>
                    </a:moveTo>
                    <a:cubicBezTo>
                      <a:pt x="42949" y="41563"/>
                      <a:pt x="85899" y="0"/>
                      <a:pt x="116379" y="16625"/>
                    </a:cubicBezTo>
                    <a:cubicBezTo>
                      <a:pt x="146859" y="33250"/>
                      <a:pt x="144087" y="174567"/>
                      <a:pt x="182880" y="182880"/>
                    </a:cubicBezTo>
                    <a:cubicBezTo>
                      <a:pt x="221673" y="191193"/>
                      <a:pt x="307571" y="55418"/>
                      <a:pt x="349135" y="66501"/>
                    </a:cubicBezTo>
                    <a:cubicBezTo>
                      <a:pt x="390699" y="77585"/>
                      <a:pt x="396240" y="241068"/>
                      <a:pt x="432262" y="249381"/>
                    </a:cubicBezTo>
                    <a:cubicBezTo>
                      <a:pt x="468284" y="257694"/>
                      <a:pt x="515390" y="127461"/>
                      <a:pt x="565266" y="116378"/>
                    </a:cubicBezTo>
                    <a:cubicBezTo>
                      <a:pt x="615142" y="105295"/>
                      <a:pt x="673331" y="144087"/>
                      <a:pt x="731520" y="182880"/>
                    </a:cubicBezTo>
                  </a:path>
                </a:pathLst>
              </a:custGeom>
              <a:ln w="38100">
                <a:solidFill>
                  <a:srgbClr val="FF0000"/>
                </a:solidFill>
                <a:headEnd type="oval" w="med" len="med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3" name="Oval 16"/>
          <p:cNvSpPr>
            <a:spLocks noChangeArrowheads="1"/>
          </p:cNvSpPr>
          <p:nvPr/>
        </p:nvSpPr>
        <p:spPr bwMode="auto">
          <a:xfrm>
            <a:off x="2216640" y="4068893"/>
            <a:ext cx="1005782" cy="1005778"/>
          </a:xfrm>
          <a:prstGeom prst="ellips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Oval 17"/>
          <p:cNvSpPr>
            <a:spLocks noChangeArrowheads="1"/>
          </p:cNvSpPr>
          <p:nvPr/>
        </p:nvSpPr>
        <p:spPr bwMode="auto">
          <a:xfrm>
            <a:off x="2033701" y="3885952"/>
            <a:ext cx="1371660" cy="1371661"/>
          </a:xfrm>
          <a:prstGeom prst="ellips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Text Box 29"/>
          <p:cNvSpPr txBox="1">
            <a:spLocks noChangeArrowheads="1"/>
          </p:cNvSpPr>
          <p:nvPr/>
        </p:nvSpPr>
        <p:spPr bwMode="auto">
          <a:xfrm>
            <a:off x="3124200" y="3025567"/>
            <a:ext cx="605165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altLang="zh-TW" sz="2000" dirty="0" smtClean="0"/>
              <a:t>Step 1) Mole </a:t>
            </a:r>
            <a:r>
              <a:rPr lang="en-US" altLang="zh-TW" sz="2000" dirty="0"/>
              <a:t>balance over the shell thickness </a:t>
            </a:r>
            <a:r>
              <a:rPr lang="en-US" altLang="zh-TW" sz="2000" dirty="0">
                <a:sym typeface="Symbol" pitchFamily="18" charset="2"/>
              </a:rPr>
              <a:t></a:t>
            </a:r>
            <a:r>
              <a:rPr lang="en-US" altLang="zh-TW" sz="2000" i="1" dirty="0">
                <a:sym typeface="Symbol" pitchFamily="18" charset="2"/>
              </a:rPr>
              <a:t>r</a:t>
            </a:r>
            <a:r>
              <a:rPr lang="en-US" altLang="zh-TW" sz="2000" dirty="0">
                <a:sym typeface="Symbol" pitchFamily="18" charset="2"/>
              </a:rPr>
              <a:t> is:</a:t>
            </a:r>
            <a:r>
              <a:rPr lang="en-US" altLang="zh-TW" sz="2000" dirty="0"/>
              <a:t> </a:t>
            </a:r>
          </a:p>
        </p:txBody>
      </p:sp>
      <p:graphicFrame>
        <p:nvGraphicFramePr>
          <p:cNvPr id="47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3186125"/>
              </p:ext>
            </p:extLst>
          </p:nvPr>
        </p:nvGraphicFramePr>
        <p:xfrm>
          <a:off x="4083050" y="3819317"/>
          <a:ext cx="49085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3" name="Equation" r:id="rId4" imgW="5308560" imgH="507960" progId="Equation.DSMT4">
                  <p:embed/>
                </p:oleObj>
              </mc:Choice>
              <mc:Fallback>
                <p:oleObj name="Equation" r:id="rId4" imgW="5308560" imgH="5079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3050" y="3819317"/>
                        <a:ext cx="490855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TextBox 47"/>
          <p:cNvSpPr txBox="1"/>
          <p:nvPr/>
        </p:nvSpPr>
        <p:spPr>
          <a:xfrm>
            <a:off x="4106052" y="3416358"/>
            <a:ext cx="50325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IN      -      OUT       +     GEN  =    ACCUM</a:t>
            </a:r>
          </a:p>
        </p:txBody>
      </p:sp>
      <p:sp>
        <p:nvSpPr>
          <p:cNvPr id="50" name="Left Brace 49"/>
          <p:cNvSpPr/>
          <p:nvPr/>
        </p:nvSpPr>
        <p:spPr>
          <a:xfrm rot="16200000">
            <a:off x="7712857" y="3934925"/>
            <a:ext cx="182880" cy="91440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6868127" y="4424949"/>
            <a:ext cx="1749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Volume of shell</a:t>
            </a:r>
          </a:p>
        </p:txBody>
      </p:sp>
      <p:sp>
        <p:nvSpPr>
          <p:cNvPr id="52" name="Text Box 33"/>
          <p:cNvSpPr txBox="1">
            <a:spLocks noChangeArrowheads="1"/>
          </p:cNvSpPr>
          <p:nvPr/>
        </p:nvSpPr>
        <p:spPr bwMode="auto">
          <a:xfrm>
            <a:off x="4085492" y="4727030"/>
            <a:ext cx="4648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TW" sz="2000" dirty="0" err="1">
                <a:sym typeface="Symbol" pitchFamily="18" charset="2"/>
              </a:rPr>
              <a:t>r</a:t>
            </a:r>
            <a:r>
              <a:rPr lang="en-US" altLang="zh-TW" sz="2000" dirty="0" err="1" smtClean="0">
                <a:sym typeface="Symbol" pitchFamily="18" charset="2"/>
              </a:rPr>
              <a:t>’</a:t>
            </a:r>
            <a:r>
              <a:rPr lang="en-US" altLang="zh-TW" sz="2000" baseline="-25000" dirty="0" err="1" smtClean="0">
                <a:sym typeface="Symbol" pitchFamily="18" charset="2"/>
              </a:rPr>
              <a:t>A</a:t>
            </a:r>
            <a:r>
              <a:rPr lang="en-US" altLang="zh-TW" sz="2000" dirty="0" smtClean="0">
                <a:sym typeface="Symbol" pitchFamily="18" charset="2"/>
              </a:rPr>
              <a:t>: </a:t>
            </a:r>
            <a:r>
              <a:rPr lang="en-US" altLang="zh-TW" sz="2000" dirty="0" err="1" smtClean="0">
                <a:sym typeface="Symbol" pitchFamily="18" charset="2"/>
              </a:rPr>
              <a:t>rxn</a:t>
            </a:r>
            <a:r>
              <a:rPr lang="en-US" altLang="zh-TW" sz="2000" dirty="0" smtClean="0">
                <a:sym typeface="Symbol" pitchFamily="18" charset="2"/>
              </a:rPr>
              <a:t> rate per mass of catalyst</a:t>
            </a:r>
          </a:p>
          <a:p>
            <a:r>
              <a:rPr lang="en-US" altLang="zh-TW" sz="2000" i="1" dirty="0" smtClean="0">
                <a:sym typeface="Symbol" pitchFamily="18" charset="2"/>
              </a:rPr>
              <a:t></a:t>
            </a:r>
            <a:r>
              <a:rPr lang="en-US" altLang="zh-TW" sz="2000" i="1" baseline="-25000" dirty="0" smtClean="0">
                <a:sym typeface="Symbol" pitchFamily="18" charset="2"/>
              </a:rPr>
              <a:t>c</a:t>
            </a:r>
            <a:r>
              <a:rPr lang="en-US" altLang="zh-TW" sz="2000" dirty="0" smtClean="0">
                <a:sym typeface="Symbol" pitchFamily="18" charset="2"/>
              </a:rPr>
              <a:t>: catalyst density</a:t>
            </a:r>
          </a:p>
          <a:p>
            <a:r>
              <a:rPr lang="en-US" altLang="zh-TW" sz="2000" dirty="0" err="1">
                <a:sym typeface="Symbol" pitchFamily="18" charset="2"/>
              </a:rPr>
              <a:t>r</a:t>
            </a:r>
            <a:r>
              <a:rPr lang="en-US" altLang="zh-TW" sz="2000" baseline="-25000" dirty="0" err="1" smtClean="0">
                <a:sym typeface="Symbol" pitchFamily="18" charset="2"/>
              </a:rPr>
              <a:t>m</a:t>
            </a:r>
            <a:r>
              <a:rPr lang="en-US" altLang="zh-TW" sz="2000" dirty="0" smtClean="0">
                <a:sym typeface="Symbol" pitchFamily="18" charset="2"/>
              </a:rPr>
              <a:t>: </a:t>
            </a:r>
            <a:r>
              <a:rPr lang="en-US" altLang="zh-TW" sz="2000" dirty="0">
                <a:sym typeface="Symbol" pitchFamily="18" charset="2"/>
              </a:rPr>
              <a:t>mean radius between</a:t>
            </a:r>
            <a:r>
              <a:rPr lang="en-US" altLang="zh-TW" sz="2000" dirty="0"/>
              <a:t> </a:t>
            </a:r>
            <a:r>
              <a:rPr lang="en-US" altLang="zh-TW" sz="2000" i="1" dirty="0"/>
              <a:t>r</a:t>
            </a:r>
            <a:r>
              <a:rPr lang="en-US" altLang="zh-TW" sz="2000" dirty="0">
                <a:sym typeface="Symbol" pitchFamily="18" charset="2"/>
              </a:rPr>
              <a:t> and </a:t>
            </a:r>
            <a:r>
              <a:rPr lang="en-US" altLang="zh-TW" sz="2000" i="1" dirty="0"/>
              <a:t>r</a:t>
            </a:r>
            <a:r>
              <a:rPr lang="en-US" altLang="zh-TW" sz="2000" dirty="0"/>
              <a:t> - </a:t>
            </a:r>
            <a:r>
              <a:rPr lang="en-US" altLang="zh-TW" sz="2000" dirty="0">
                <a:sym typeface="Symbol" pitchFamily="18" charset="2"/>
              </a:rPr>
              <a:t></a:t>
            </a:r>
            <a:r>
              <a:rPr lang="en-US" altLang="zh-TW" sz="2000" i="1" dirty="0">
                <a:sym typeface="Symbol" pitchFamily="18" charset="2"/>
              </a:rPr>
              <a:t>r</a:t>
            </a:r>
            <a:r>
              <a:rPr lang="en-US" altLang="zh-TW" sz="2000" dirty="0">
                <a:sym typeface="Symbol" pitchFamily="18" charset="2"/>
              </a:rPr>
              <a:t> </a:t>
            </a:r>
          </a:p>
        </p:txBody>
      </p:sp>
      <p:graphicFrame>
        <p:nvGraphicFramePr>
          <p:cNvPr id="53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2027471"/>
              </p:ext>
            </p:extLst>
          </p:nvPr>
        </p:nvGraphicFramePr>
        <p:xfrm>
          <a:off x="2981955" y="5736020"/>
          <a:ext cx="2855913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4" name="Equation" r:id="rId6" imgW="2781000" imgH="799920" progId="Equation.DSMT4">
                  <p:embed/>
                </p:oleObj>
              </mc:Choice>
              <mc:Fallback>
                <p:oleObj name="Equation" r:id="rId6" imgW="2781000" imgH="7999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1955" y="5736020"/>
                        <a:ext cx="2855913" cy="804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" name="TextBox 53"/>
          <p:cNvSpPr txBox="1"/>
          <p:nvPr/>
        </p:nvSpPr>
        <p:spPr>
          <a:xfrm>
            <a:off x="228600" y="5885444"/>
            <a:ext cx="289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Divide by -</a:t>
            </a:r>
            <a:r>
              <a:rPr lang="en-US" sz="2000" dirty="0" smtClean="0">
                <a:solidFill>
                  <a:srgbClr val="0000FF"/>
                </a:solidFill>
                <a:latin typeface="Symbol" pitchFamily="18" charset="2"/>
              </a:rPr>
              <a:t>4p/D</a:t>
            </a:r>
            <a:r>
              <a:rPr lang="en-US" sz="2000" dirty="0" smtClean="0">
                <a:solidFill>
                  <a:srgbClr val="0000FF"/>
                </a:solidFill>
              </a:rPr>
              <a:t>r &amp; take limit as </a:t>
            </a:r>
            <a:r>
              <a:rPr lang="en-US" sz="2000" dirty="0" smtClean="0">
                <a:solidFill>
                  <a:srgbClr val="0000FF"/>
                </a:solidFill>
                <a:latin typeface="Symbol" pitchFamily="18" charset="2"/>
              </a:rPr>
              <a:t>D</a:t>
            </a:r>
            <a:r>
              <a:rPr lang="en-US" sz="2000" dirty="0" smtClean="0">
                <a:solidFill>
                  <a:srgbClr val="0000FF"/>
                </a:solidFill>
              </a:rPr>
              <a:t>r →0 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943600" y="5792036"/>
            <a:ext cx="320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Differential BMB in spherical catalyst particle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100076" y="609600"/>
            <a:ext cx="2490724" cy="2325861"/>
            <a:chOff x="192" y="678"/>
            <a:chExt cx="1627" cy="1443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326" y="703"/>
              <a:ext cx="1493" cy="1418"/>
              <a:chOff x="311" y="2344"/>
              <a:chExt cx="1132" cy="1044"/>
            </a:xfrm>
          </p:grpSpPr>
          <p:grpSp>
            <p:nvGrpSpPr>
              <p:cNvPr id="4" name="Group 5" descr="新聞紙"/>
              <p:cNvGrpSpPr>
                <a:grpSpLocks/>
              </p:cNvGrpSpPr>
              <p:nvPr/>
            </p:nvGrpSpPr>
            <p:grpSpPr bwMode="auto">
              <a:xfrm>
                <a:off x="311" y="2344"/>
                <a:ext cx="1132" cy="1044"/>
                <a:chOff x="436" y="2586"/>
                <a:chExt cx="1132" cy="1044"/>
              </a:xfrm>
            </p:grpSpPr>
            <p:sp>
              <p:nvSpPr>
                <p:cNvPr id="340998" name="Oval 6" descr="新聞紙"/>
                <p:cNvSpPr>
                  <a:spLocks noChangeArrowheads="1"/>
                </p:cNvSpPr>
                <p:nvPr/>
              </p:nvSpPr>
              <p:spPr bwMode="auto">
                <a:xfrm>
                  <a:off x="436" y="2586"/>
                  <a:ext cx="1132" cy="1044"/>
                </a:xfrm>
                <a:prstGeom prst="ellipse">
                  <a:avLst/>
                </a:prstGeom>
                <a:blipFill dpi="0" rotWithShape="0">
                  <a:blip r:embed="rId3"/>
                  <a:srcRect/>
                  <a:tile tx="0" ty="0" sx="100000" sy="100000" flip="none" algn="tl"/>
                </a:blipFill>
                <a:ln w="9525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0999" name="Freeform 7" descr="新聞紙"/>
                <p:cNvSpPr>
                  <a:spLocks/>
                </p:cNvSpPr>
                <p:nvPr/>
              </p:nvSpPr>
              <p:spPr bwMode="auto">
                <a:xfrm>
                  <a:off x="971" y="2592"/>
                  <a:ext cx="65" cy="382"/>
                </a:xfrm>
                <a:custGeom>
                  <a:avLst/>
                  <a:gdLst/>
                  <a:ahLst/>
                  <a:cxnLst>
                    <a:cxn ang="0">
                      <a:pos x="34" y="0"/>
                    </a:cxn>
                    <a:cxn ang="0">
                      <a:pos x="34" y="280"/>
                    </a:cxn>
                    <a:cxn ang="0">
                      <a:pos x="65" y="327"/>
                    </a:cxn>
                    <a:cxn ang="0">
                      <a:pos x="65" y="382"/>
                    </a:cxn>
                  </a:cxnLst>
                  <a:rect l="0" t="0" r="r" b="b"/>
                  <a:pathLst>
                    <a:path w="65" h="382">
                      <a:moveTo>
                        <a:pt x="34" y="0"/>
                      </a:moveTo>
                      <a:cubicBezTo>
                        <a:pt x="0" y="99"/>
                        <a:pt x="7" y="69"/>
                        <a:pt x="34" y="280"/>
                      </a:cubicBezTo>
                      <a:cubicBezTo>
                        <a:pt x="36" y="299"/>
                        <a:pt x="65" y="308"/>
                        <a:pt x="65" y="327"/>
                      </a:cubicBezTo>
                      <a:cubicBezTo>
                        <a:pt x="65" y="345"/>
                        <a:pt x="65" y="364"/>
                        <a:pt x="65" y="382"/>
                      </a:cubicBezTo>
                    </a:path>
                  </a:pathLst>
                </a:custGeom>
                <a:blipFill dpi="0" rotWithShape="0">
                  <a:blip r:embed="rId3"/>
                  <a:srcRect/>
                  <a:tile tx="0" ty="0" sx="100000" sy="100000" flip="none" algn="tl"/>
                </a:blipFill>
                <a:ln w="38100" cap="flat" cmpd="sng">
                  <a:solidFill>
                    <a:srgbClr val="808080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1000" name="Freeform 8" descr="新聞紙"/>
                <p:cNvSpPr>
                  <a:spLocks/>
                </p:cNvSpPr>
                <p:nvPr/>
              </p:nvSpPr>
              <p:spPr bwMode="auto">
                <a:xfrm>
                  <a:off x="999" y="3039"/>
                  <a:ext cx="500" cy="148"/>
                </a:xfrm>
                <a:custGeom>
                  <a:avLst/>
                  <a:gdLst/>
                  <a:ahLst/>
                  <a:cxnLst>
                    <a:cxn ang="0">
                      <a:pos x="497" y="0"/>
                    </a:cxn>
                    <a:cxn ang="0">
                      <a:pos x="411" y="31"/>
                    </a:cxn>
                    <a:cxn ang="0">
                      <a:pos x="146" y="63"/>
                    </a:cxn>
                    <a:cxn ang="0">
                      <a:pos x="76" y="94"/>
                    </a:cxn>
                    <a:cxn ang="0">
                      <a:pos x="6" y="148"/>
                    </a:cxn>
                    <a:cxn ang="0">
                      <a:pos x="22" y="141"/>
                    </a:cxn>
                  </a:cxnLst>
                  <a:rect l="0" t="0" r="r" b="b"/>
                  <a:pathLst>
                    <a:path w="500" h="148">
                      <a:moveTo>
                        <a:pt x="497" y="0"/>
                      </a:moveTo>
                      <a:cubicBezTo>
                        <a:pt x="480" y="51"/>
                        <a:pt x="500" y="16"/>
                        <a:pt x="411" y="31"/>
                      </a:cubicBezTo>
                      <a:cubicBezTo>
                        <a:pt x="322" y="46"/>
                        <a:pt x="237" y="56"/>
                        <a:pt x="146" y="63"/>
                      </a:cubicBezTo>
                      <a:cubicBezTo>
                        <a:pt x="120" y="71"/>
                        <a:pt x="100" y="75"/>
                        <a:pt x="76" y="94"/>
                      </a:cubicBezTo>
                      <a:cubicBezTo>
                        <a:pt x="52" y="112"/>
                        <a:pt x="41" y="148"/>
                        <a:pt x="6" y="148"/>
                      </a:cubicBezTo>
                      <a:cubicBezTo>
                        <a:pt x="0" y="148"/>
                        <a:pt x="17" y="143"/>
                        <a:pt x="22" y="141"/>
                      </a:cubicBezTo>
                    </a:path>
                  </a:pathLst>
                </a:custGeom>
                <a:blipFill dpi="0" rotWithShape="0">
                  <a:blip r:embed="rId3"/>
                  <a:srcRect/>
                  <a:tile tx="0" ty="0" sx="100000" sy="100000" flip="none" algn="tl"/>
                </a:blipFill>
                <a:ln w="38100" cap="flat" cmpd="sng">
                  <a:solidFill>
                    <a:srgbClr val="808080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1001" name="Freeform 9" descr="新聞紙"/>
                <p:cNvSpPr>
                  <a:spLocks/>
                </p:cNvSpPr>
                <p:nvPr/>
              </p:nvSpPr>
              <p:spPr bwMode="auto">
                <a:xfrm>
                  <a:off x="441" y="2896"/>
                  <a:ext cx="319" cy="280"/>
                </a:xfrm>
                <a:custGeom>
                  <a:avLst/>
                  <a:gdLst/>
                  <a:ahLst/>
                  <a:cxnLst>
                    <a:cxn ang="0">
                      <a:pos x="0" y="148"/>
                    </a:cxn>
                    <a:cxn ang="0">
                      <a:pos x="70" y="86"/>
                    </a:cxn>
                    <a:cxn ang="0">
                      <a:pos x="171" y="0"/>
                    </a:cxn>
                    <a:cxn ang="0">
                      <a:pos x="265" y="132"/>
                    </a:cxn>
                    <a:cxn ang="0">
                      <a:pos x="319" y="280"/>
                    </a:cxn>
                  </a:cxnLst>
                  <a:rect l="0" t="0" r="r" b="b"/>
                  <a:pathLst>
                    <a:path w="319" h="280">
                      <a:moveTo>
                        <a:pt x="0" y="148"/>
                      </a:moveTo>
                      <a:cubicBezTo>
                        <a:pt x="53" y="95"/>
                        <a:pt x="28" y="113"/>
                        <a:pt x="70" y="86"/>
                      </a:cubicBezTo>
                      <a:cubicBezTo>
                        <a:pt x="83" y="46"/>
                        <a:pt x="131" y="14"/>
                        <a:pt x="171" y="0"/>
                      </a:cubicBezTo>
                      <a:cubicBezTo>
                        <a:pt x="237" y="31"/>
                        <a:pt x="247" y="63"/>
                        <a:pt x="265" y="132"/>
                      </a:cubicBezTo>
                      <a:cubicBezTo>
                        <a:pt x="272" y="228"/>
                        <a:pt x="247" y="246"/>
                        <a:pt x="319" y="280"/>
                      </a:cubicBezTo>
                    </a:path>
                  </a:pathLst>
                </a:custGeom>
                <a:blipFill dpi="0" rotWithShape="0">
                  <a:blip r:embed="rId3"/>
                  <a:srcRect/>
                  <a:tile tx="0" ty="0" sx="100000" sy="100000" flip="none" algn="tl"/>
                </a:blipFill>
                <a:ln w="38100" cap="flat" cmpd="sng">
                  <a:solidFill>
                    <a:srgbClr val="808080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1002" name="Freeform 10" descr="新聞紙"/>
                <p:cNvSpPr>
                  <a:spLocks/>
                </p:cNvSpPr>
                <p:nvPr/>
              </p:nvSpPr>
              <p:spPr bwMode="auto">
                <a:xfrm>
                  <a:off x="587" y="3143"/>
                  <a:ext cx="270" cy="335"/>
                </a:xfrm>
                <a:custGeom>
                  <a:avLst/>
                  <a:gdLst/>
                  <a:ahLst/>
                  <a:cxnLst>
                    <a:cxn ang="0">
                      <a:pos x="0" y="335"/>
                    </a:cxn>
                    <a:cxn ang="0">
                      <a:pos x="132" y="296"/>
                    </a:cxn>
                    <a:cxn ang="0">
                      <a:pos x="210" y="319"/>
                    </a:cxn>
                    <a:cxn ang="0">
                      <a:pos x="233" y="0"/>
                    </a:cxn>
                  </a:cxnLst>
                  <a:rect l="0" t="0" r="r" b="b"/>
                  <a:pathLst>
                    <a:path w="270" h="335">
                      <a:moveTo>
                        <a:pt x="0" y="335"/>
                      </a:moveTo>
                      <a:cubicBezTo>
                        <a:pt x="20" y="267"/>
                        <a:pt x="69" y="291"/>
                        <a:pt x="132" y="296"/>
                      </a:cubicBezTo>
                      <a:cubicBezTo>
                        <a:pt x="166" y="313"/>
                        <a:pt x="174" y="332"/>
                        <a:pt x="210" y="319"/>
                      </a:cubicBezTo>
                      <a:cubicBezTo>
                        <a:pt x="270" y="233"/>
                        <a:pt x="233" y="77"/>
                        <a:pt x="233" y="0"/>
                      </a:cubicBezTo>
                    </a:path>
                  </a:pathLst>
                </a:custGeom>
                <a:blipFill dpi="0" rotWithShape="0">
                  <a:blip r:embed="rId3"/>
                  <a:srcRect/>
                  <a:tile tx="0" ty="0" sx="100000" sy="100000" flip="none" algn="tl"/>
                </a:blipFill>
                <a:ln w="38100" cap="flat" cmpd="sng">
                  <a:solidFill>
                    <a:srgbClr val="808080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1003" name="Freeform 11" descr="新聞紙"/>
                <p:cNvSpPr>
                  <a:spLocks/>
                </p:cNvSpPr>
                <p:nvPr/>
              </p:nvSpPr>
              <p:spPr bwMode="auto">
                <a:xfrm>
                  <a:off x="506" y="3374"/>
                  <a:ext cx="195" cy="2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5" y="16"/>
                    </a:cxn>
                  </a:cxnLst>
                  <a:rect l="0" t="0" r="r" b="b"/>
                  <a:pathLst>
                    <a:path w="195" h="21">
                      <a:moveTo>
                        <a:pt x="0" y="0"/>
                      </a:moveTo>
                      <a:cubicBezTo>
                        <a:pt x="63" y="21"/>
                        <a:pt x="129" y="16"/>
                        <a:pt x="195" y="16"/>
                      </a:cubicBezTo>
                    </a:path>
                  </a:pathLst>
                </a:custGeom>
                <a:blipFill dpi="0" rotWithShape="0">
                  <a:blip r:embed="rId3"/>
                  <a:srcRect/>
                  <a:tile tx="0" ty="0" sx="100000" sy="100000" flip="none" algn="tl"/>
                </a:blipFill>
                <a:ln w="38100" cap="flat" cmpd="sng">
                  <a:solidFill>
                    <a:srgbClr val="808080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1004" name="Freeform 12" descr="新聞紙"/>
                <p:cNvSpPr>
                  <a:spLocks/>
                </p:cNvSpPr>
                <p:nvPr/>
              </p:nvSpPr>
              <p:spPr bwMode="auto">
                <a:xfrm>
                  <a:off x="1055" y="3273"/>
                  <a:ext cx="348" cy="195"/>
                </a:xfrm>
                <a:custGeom>
                  <a:avLst/>
                  <a:gdLst/>
                  <a:ahLst/>
                  <a:cxnLst>
                    <a:cxn ang="0">
                      <a:pos x="348" y="195"/>
                    </a:cxn>
                    <a:cxn ang="0">
                      <a:pos x="301" y="187"/>
                    </a:cxn>
                    <a:cxn ang="0">
                      <a:pos x="238" y="140"/>
                    </a:cxn>
                    <a:cxn ang="0">
                      <a:pos x="207" y="62"/>
                    </a:cxn>
                    <a:cxn ang="0">
                      <a:pos x="90" y="0"/>
                    </a:cxn>
                    <a:cxn ang="0">
                      <a:pos x="36" y="8"/>
                    </a:cxn>
                    <a:cxn ang="0">
                      <a:pos x="12" y="140"/>
                    </a:cxn>
                  </a:cxnLst>
                  <a:rect l="0" t="0" r="r" b="b"/>
                  <a:pathLst>
                    <a:path w="348" h="195">
                      <a:moveTo>
                        <a:pt x="348" y="195"/>
                      </a:moveTo>
                      <a:cubicBezTo>
                        <a:pt x="332" y="192"/>
                        <a:pt x="315" y="194"/>
                        <a:pt x="301" y="187"/>
                      </a:cubicBezTo>
                      <a:cubicBezTo>
                        <a:pt x="278" y="175"/>
                        <a:pt x="238" y="140"/>
                        <a:pt x="238" y="140"/>
                      </a:cubicBezTo>
                      <a:cubicBezTo>
                        <a:pt x="216" y="94"/>
                        <a:pt x="227" y="120"/>
                        <a:pt x="207" y="62"/>
                      </a:cubicBezTo>
                      <a:cubicBezTo>
                        <a:pt x="194" y="24"/>
                        <a:pt x="124" y="9"/>
                        <a:pt x="90" y="0"/>
                      </a:cubicBezTo>
                      <a:cubicBezTo>
                        <a:pt x="72" y="3"/>
                        <a:pt x="53" y="1"/>
                        <a:pt x="36" y="8"/>
                      </a:cubicBezTo>
                      <a:cubicBezTo>
                        <a:pt x="0" y="24"/>
                        <a:pt x="12" y="126"/>
                        <a:pt x="12" y="140"/>
                      </a:cubicBezTo>
                    </a:path>
                  </a:pathLst>
                </a:custGeom>
                <a:blipFill dpi="0" rotWithShape="0">
                  <a:blip r:embed="rId3"/>
                  <a:srcRect/>
                  <a:tile tx="0" ty="0" sx="100000" sy="100000" flip="none" algn="tl"/>
                </a:blipFill>
                <a:ln w="38100" cap="flat" cmpd="sng">
                  <a:solidFill>
                    <a:srgbClr val="808080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1005" name="Freeform 13" descr="新聞紙"/>
                <p:cNvSpPr>
                  <a:spLocks/>
                </p:cNvSpPr>
                <p:nvPr/>
              </p:nvSpPr>
              <p:spPr bwMode="auto">
                <a:xfrm>
                  <a:off x="728" y="2650"/>
                  <a:ext cx="152" cy="428"/>
                </a:xfrm>
                <a:custGeom>
                  <a:avLst/>
                  <a:gdLst/>
                  <a:ahLst/>
                  <a:cxnLst>
                    <a:cxn ang="0">
                      <a:pos x="4" y="0"/>
                    </a:cxn>
                    <a:cxn ang="0">
                      <a:pos x="12" y="163"/>
                    </a:cxn>
                    <a:cxn ang="0">
                      <a:pos x="43" y="171"/>
                    </a:cxn>
                    <a:cxn ang="0">
                      <a:pos x="90" y="218"/>
                    </a:cxn>
                    <a:cxn ang="0">
                      <a:pos x="98" y="249"/>
                    </a:cxn>
                    <a:cxn ang="0">
                      <a:pos x="106" y="405"/>
                    </a:cxn>
                    <a:cxn ang="0">
                      <a:pos x="152" y="428"/>
                    </a:cxn>
                  </a:cxnLst>
                  <a:rect l="0" t="0" r="r" b="b"/>
                  <a:pathLst>
                    <a:path w="152" h="428">
                      <a:moveTo>
                        <a:pt x="4" y="0"/>
                      </a:moveTo>
                      <a:cubicBezTo>
                        <a:pt x="7" y="54"/>
                        <a:pt x="0" y="110"/>
                        <a:pt x="12" y="163"/>
                      </a:cubicBezTo>
                      <a:cubicBezTo>
                        <a:pt x="14" y="173"/>
                        <a:pt x="34" y="165"/>
                        <a:pt x="43" y="171"/>
                      </a:cubicBezTo>
                      <a:cubicBezTo>
                        <a:pt x="61" y="184"/>
                        <a:pt x="90" y="218"/>
                        <a:pt x="90" y="218"/>
                      </a:cubicBezTo>
                      <a:cubicBezTo>
                        <a:pt x="93" y="228"/>
                        <a:pt x="97" y="238"/>
                        <a:pt x="98" y="249"/>
                      </a:cubicBezTo>
                      <a:cubicBezTo>
                        <a:pt x="102" y="301"/>
                        <a:pt x="97" y="354"/>
                        <a:pt x="106" y="405"/>
                      </a:cubicBezTo>
                      <a:cubicBezTo>
                        <a:pt x="109" y="422"/>
                        <a:pt x="152" y="428"/>
                        <a:pt x="152" y="428"/>
                      </a:cubicBezTo>
                    </a:path>
                  </a:pathLst>
                </a:custGeom>
                <a:blipFill dpi="0" rotWithShape="0">
                  <a:blip r:embed="rId3"/>
                  <a:srcRect/>
                  <a:tile tx="0" ty="0" sx="100000" sy="100000" flip="none" algn="tl"/>
                </a:blipFill>
                <a:ln w="38100" cap="flat" cmpd="sng">
                  <a:solidFill>
                    <a:srgbClr val="808080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41006" name="Freeform 14" descr="新聞紙"/>
              <p:cNvSpPr>
                <a:spLocks/>
              </p:cNvSpPr>
              <p:nvPr/>
            </p:nvSpPr>
            <p:spPr bwMode="auto">
              <a:xfrm>
                <a:off x="958" y="2524"/>
                <a:ext cx="173" cy="328"/>
              </a:xfrm>
              <a:custGeom>
                <a:avLst/>
                <a:gdLst/>
                <a:ahLst/>
                <a:cxnLst>
                  <a:cxn ang="0">
                    <a:pos x="109" y="328"/>
                  </a:cxn>
                  <a:cxn ang="0">
                    <a:pos x="148" y="235"/>
                  </a:cxn>
                  <a:cxn ang="0">
                    <a:pos x="172" y="157"/>
                  </a:cxn>
                  <a:cxn ang="0">
                    <a:pos x="133" y="56"/>
                  </a:cxn>
                  <a:cxn ang="0">
                    <a:pos x="0" y="24"/>
                  </a:cxn>
                </a:cxnLst>
                <a:rect l="0" t="0" r="r" b="b"/>
                <a:pathLst>
                  <a:path w="173" h="328">
                    <a:moveTo>
                      <a:pt x="109" y="328"/>
                    </a:moveTo>
                    <a:cubicBezTo>
                      <a:pt x="117" y="287"/>
                      <a:pt x="118" y="265"/>
                      <a:pt x="148" y="235"/>
                    </a:cubicBezTo>
                    <a:cubicBezTo>
                      <a:pt x="167" y="178"/>
                      <a:pt x="160" y="204"/>
                      <a:pt x="172" y="157"/>
                    </a:cubicBezTo>
                    <a:cubicBezTo>
                      <a:pt x="166" y="106"/>
                      <a:pt x="173" y="82"/>
                      <a:pt x="133" y="56"/>
                    </a:cubicBezTo>
                    <a:cubicBezTo>
                      <a:pt x="114" y="0"/>
                      <a:pt x="56" y="24"/>
                      <a:pt x="0" y="24"/>
                    </a:cubicBezTo>
                  </a:path>
                </a:pathLst>
              </a:custGeom>
              <a:blipFill dpi="0" rotWithShape="0">
                <a:blip r:embed="rId3"/>
                <a:srcRect/>
                <a:tile tx="0" ty="0" sx="100000" sy="100000" flip="none" algn="tl"/>
              </a:blipFill>
              <a:ln w="38100" cap="flat" cmpd="sng">
                <a:solidFill>
                  <a:srgbClr val="80808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1007" name="Freeform 15" descr="新聞紙"/>
              <p:cNvSpPr>
                <a:spLocks/>
              </p:cNvSpPr>
              <p:nvPr/>
            </p:nvSpPr>
            <p:spPr bwMode="auto">
              <a:xfrm>
                <a:off x="590" y="3039"/>
                <a:ext cx="298" cy="319"/>
              </a:xfrm>
              <a:custGeom>
                <a:avLst/>
                <a:gdLst/>
                <a:ahLst/>
                <a:cxnLst>
                  <a:cxn ang="0">
                    <a:pos x="95" y="343"/>
                  </a:cxn>
                  <a:cxn ang="0">
                    <a:pos x="33" y="78"/>
                  </a:cxn>
                  <a:cxn ang="0">
                    <a:pos x="49" y="0"/>
                  </a:cxn>
                  <a:cxn ang="0">
                    <a:pos x="181" y="8"/>
                  </a:cxn>
                  <a:cxn ang="0">
                    <a:pos x="298" y="39"/>
                  </a:cxn>
                </a:cxnLst>
                <a:rect l="0" t="0" r="r" b="b"/>
                <a:pathLst>
                  <a:path w="298" h="343">
                    <a:moveTo>
                      <a:pt x="95" y="343"/>
                    </a:moveTo>
                    <a:cubicBezTo>
                      <a:pt x="90" y="206"/>
                      <a:pt x="131" y="139"/>
                      <a:pt x="33" y="78"/>
                    </a:cubicBezTo>
                    <a:cubicBezTo>
                      <a:pt x="15" y="40"/>
                      <a:pt x="0" y="16"/>
                      <a:pt x="49" y="0"/>
                    </a:cubicBezTo>
                    <a:cubicBezTo>
                      <a:pt x="93" y="3"/>
                      <a:pt x="138" y="0"/>
                      <a:pt x="181" y="8"/>
                    </a:cubicBezTo>
                    <a:cubicBezTo>
                      <a:pt x="205" y="12"/>
                      <a:pt x="279" y="56"/>
                      <a:pt x="298" y="39"/>
                    </a:cubicBezTo>
                  </a:path>
                </a:pathLst>
              </a:custGeom>
              <a:blipFill dpi="0" rotWithShape="0">
                <a:blip r:embed="rId3"/>
                <a:srcRect/>
                <a:tile tx="0" ty="0" sx="100000" sy="100000" flip="none" algn="tl"/>
              </a:blipFill>
              <a:ln w="38100" cap="flat" cmpd="sng">
                <a:solidFill>
                  <a:srgbClr val="80808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41008" name="Oval 16"/>
            <p:cNvSpPr>
              <a:spLocks noChangeArrowheads="1"/>
            </p:cNvSpPr>
            <p:nvPr/>
          </p:nvSpPr>
          <p:spPr bwMode="auto">
            <a:xfrm>
              <a:off x="744" y="1100"/>
              <a:ext cx="657" cy="624"/>
            </a:xfrm>
            <a:prstGeom prst="ellips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1009" name="Oval 17"/>
            <p:cNvSpPr>
              <a:spLocks noChangeArrowheads="1"/>
            </p:cNvSpPr>
            <p:nvPr/>
          </p:nvSpPr>
          <p:spPr bwMode="auto">
            <a:xfrm>
              <a:off x="625" y="973"/>
              <a:ext cx="896" cy="851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1010" name="Line 18"/>
            <p:cNvSpPr>
              <a:spLocks noChangeShapeType="1"/>
            </p:cNvSpPr>
            <p:nvPr/>
          </p:nvSpPr>
          <p:spPr bwMode="auto">
            <a:xfrm flipV="1">
              <a:off x="1035" y="1174"/>
              <a:ext cx="226" cy="2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1011" name="Text Box 19"/>
            <p:cNvSpPr txBox="1">
              <a:spLocks noChangeArrowheads="1"/>
            </p:cNvSpPr>
            <p:nvPr/>
          </p:nvSpPr>
          <p:spPr bwMode="auto">
            <a:xfrm>
              <a:off x="1172" y="1412"/>
              <a:ext cx="171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dirty="0">
                  <a:solidFill>
                    <a:srgbClr val="006600"/>
                  </a:solidFill>
                </a:rPr>
                <a:t>r</a:t>
              </a:r>
            </a:p>
          </p:txBody>
        </p:sp>
        <p:sp>
          <p:nvSpPr>
            <p:cNvPr id="341012" name="Line 20"/>
            <p:cNvSpPr>
              <a:spLocks noChangeShapeType="1"/>
            </p:cNvSpPr>
            <p:nvPr/>
          </p:nvSpPr>
          <p:spPr bwMode="auto">
            <a:xfrm>
              <a:off x="1035" y="1400"/>
              <a:ext cx="452" cy="10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1013" name="Line 21"/>
            <p:cNvSpPr>
              <a:spLocks noChangeShapeType="1"/>
            </p:cNvSpPr>
            <p:nvPr/>
          </p:nvSpPr>
          <p:spPr bwMode="auto">
            <a:xfrm flipH="1">
              <a:off x="346" y="1393"/>
              <a:ext cx="717" cy="21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1014" name="Text Box 22"/>
            <p:cNvSpPr txBox="1">
              <a:spLocks noChangeArrowheads="1"/>
            </p:cNvSpPr>
            <p:nvPr/>
          </p:nvSpPr>
          <p:spPr bwMode="auto">
            <a:xfrm>
              <a:off x="425" y="1321"/>
              <a:ext cx="2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dirty="0"/>
                <a:t>R</a:t>
              </a:r>
            </a:p>
          </p:txBody>
        </p:sp>
        <p:sp>
          <p:nvSpPr>
            <p:cNvPr id="341015" name="Text Box 23"/>
            <p:cNvSpPr txBox="1">
              <a:spLocks noChangeArrowheads="1"/>
            </p:cNvSpPr>
            <p:nvPr/>
          </p:nvSpPr>
          <p:spPr bwMode="auto">
            <a:xfrm>
              <a:off x="192" y="678"/>
              <a:ext cx="44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400"/>
                <a:t>C</a:t>
              </a:r>
              <a:r>
                <a:rPr lang="en-US" altLang="zh-TW" sz="2400" baseline="-25000"/>
                <a:t>As</a:t>
              </a:r>
              <a:endParaRPr lang="en-US" altLang="zh-TW" sz="2400"/>
            </a:p>
          </p:txBody>
        </p:sp>
        <p:sp>
          <p:nvSpPr>
            <p:cNvPr id="341016" name="Freeform 24"/>
            <p:cNvSpPr>
              <a:spLocks/>
            </p:cNvSpPr>
            <p:nvPr/>
          </p:nvSpPr>
          <p:spPr bwMode="auto">
            <a:xfrm>
              <a:off x="566" y="900"/>
              <a:ext cx="345" cy="436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85"/>
                </a:cxn>
                <a:cxn ang="0">
                  <a:pos x="42" y="93"/>
                </a:cxn>
                <a:cxn ang="0">
                  <a:pos x="88" y="109"/>
                </a:cxn>
                <a:cxn ang="0">
                  <a:pos x="96" y="179"/>
                </a:cxn>
                <a:cxn ang="0">
                  <a:pos x="135" y="187"/>
                </a:cxn>
                <a:cxn ang="0">
                  <a:pos x="151" y="210"/>
                </a:cxn>
                <a:cxn ang="0">
                  <a:pos x="159" y="280"/>
                </a:cxn>
                <a:cxn ang="0">
                  <a:pos x="198" y="288"/>
                </a:cxn>
                <a:cxn ang="0">
                  <a:pos x="229" y="358"/>
                </a:cxn>
                <a:cxn ang="0">
                  <a:pos x="275" y="366"/>
                </a:cxn>
                <a:cxn ang="0">
                  <a:pos x="314" y="413"/>
                </a:cxn>
                <a:cxn ang="0">
                  <a:pos x="338" y="436"/>
                </a:cxn>
              </a:cxnLst>
              <a:rect l="0" t="0" r="r" b="b"/>
              <a:pathLst>
                <a:path w="345" h="436">
                  <a:moveTo>
                    <a:pt x="3" y="0"/>
                  </a:moveTo>
                  <a:cubicBezTo>
                    <a:pt x="6" y="28"/>
                    <a:pt x="0" y="59"/>
                    <a:pt x="11" y="85"/>
                  </a:cubicBezTo>
                  <a:cubicBezTo>
                    <a:pt x="15" y="95"/>
                    <a:pt x="32" y="90"/>
                    <a:pt x="42" y="93"/>
                  </a:cubicBezTo>
                  <a:cubicBezTo>
                    <a:pt x="57" y="98"/>
                    <a:pt x="88" y="109"/>
                    <a:pt x="88" y="109"/>
                  </a:cubicBezTo>
                  <a:cubicBezTo>
                    <a:pt x="91" y="132"/>
                    <a:pt x="84" y="159"/>
                    <a:pt x="96" y="179"/>
                  </a:cubicBezTo>
                  <a:cubicBezTo>
                    <a:pt x="103" y="190"/>
                    <a:pt x="123" y="180"/>
                    <a:pt x="135" y="187"/>
                  </a:cubicBezTo>
                  <a:cubicBezTo>
                    <a:pt x="143" y="192"/>
                    <a:pt x="146" y="202"/>
                    <a:pt x="151" y="210"/>
                  </a:cubicBezTo>
                  <a:cubicBezTo>
                    <a:pt x="154" y="233"/>
                    <a:pt x="147" y="260"/>
                    <a:pt x="159" y="280"/>
                  </a:cubicBezTo>
                  <a:cubicBezTo>
                    <a:pt x="166" y="291"/>
                    <a:pt x="186" y="281"/>
                    <a:pt x="198" y="288"/>
                  </a:cubicBezTo>
                  <a:cubicBezTo>
                    <a:pt x="220" y="301"/>
                    <a:pt x="204" y="354"/>
                    <a:pt x="229" y="358"/>
                  </a:cubicBezTo>
                  <a:cubicBezTo>
                    <a:pt x="244" y="361"/>
                    <a:pt x="260" y="363"/>
                    <a:pt x="275" y="366"/>
                  </a:cubicBezTo>
                  <a:cubicBezTo>
                    <a:pt x="345" y="433"/>
                    <a:pt x="260" y="348"/>
                    <a:pt x="314" y="413"/>
                  </a:cubicBezTo>
                  <a:cubicBezTo>
                    <a:pt x="321" y="422"/>
                    <a:pt x="338" y="436"/>
                    <a:pt x="338" y="436"/>
                  </a:cubicBez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" name="Title 3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Review: Diffusion &amp; </a:t>
            </a:r>
            <a:r>
              <a:rPr lang="en-US" sz="3600" dirty="0" err="1" smtClean="0">
                <a:solidFill>
                  <a:schemeClr val="tx1"/>
                </a:solidFill>
              </a:rPr>
              <a:t>Rxn</a:t>
            </a:r>
            <a:r>
              <a:rPr lang="en-US" sz="3600" dirty="0" smtClean="0">
                <a:solidFill>
                  <a:schemeClr val="tx1"/>
                </a:solidFill>
              </a:rPr>
              <a:t> in Spherical Catalyst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6" name="Text Box 19"/>
          <p:cNvSpPr txBox="1">
            <a:spLocks noChangeArrowheads="1"/>
          </p:cNvSpPr>
          <p:nvPr/>
        </p:nvSpPr>
        <p:spPr bwMode="auto">
          <a:xfrm>
            <a:off x="1928944" y="2028671"/>
            <a:ext cx="6142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 err="1" smtClean="0">
                <a:solidFill>
                  <a:srgbClr val="006600"/>
                </a:solidFill>
              </a:rPr>
              <a:t>r+</a:t>
            </a:r>
            <a:r>
              <a:rPr lang="en-US" altLang="zh-TW" dirty="0" err="1" smtClean="0">
                <a:solidFill>
                  <a:srgbClr val="006600"/>
                </a:solidFill>
                <a:latin typeface="Symbol" pitchFamily="18" charset="2"/>
              </a:rPr>
              <a:t>D</a:t>
            </a:r>
            <a:r>
              <a:rPr lang="en-US" altLang="zh-TW" dirty="0" err="1" smtClean="0">
                <a:solidFill>
                  <a:srgbClr val="006600"/>
                </a:solidFill>
              </a:rPr>
              <a:t>r</a:t>
            </a:r>
            <a:endParaRPr lang="en-US" altLang="zh-TW" dirty="0">
              <a:solidFill>
                <a:srgbClr val="0066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895600" y="2095639"/>
            <a:ext cx="601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System at steady state, so EMCD: W</a:t>
            </a:r>
            <a:r>
              <a:rPr lang="en-US" sz="2000" baseline="-25000" dirty="0" smtClean="0"/>
              <a:t>B</a:t>
            </a:r>
            <a:r>
              <a:rPr lang="en-US" sz="2000" dirty="0" smtClean="0"/>
              <a:t> = -W</a:t>
            </a:r>
            <a:r>
              <a:rPr lang="en-US" sz="2000" baseline="-25000" dirty="0" smtClean="0"/>
              <a:t>A </a:t>
            </a:r>
            <a:r>
              <a:rPr lang="en-US" sz="2000" dirty="0" smtClean="0"/>
              <a:t>(otherwise A or B would accumulate)</a:t>
            </a:r>
          </a:p>
        </p:txBody>
      </p:sp>
      <p:graphicFrame>
        <p:nvGraphicFramePr>
          <p:cNvPr id="3078" name="Object 6"/>
          <p:cNvGraphicFramePr>
            <a:graphicFrameLocks noChangeAspect="1"/>
          </p:cNvGraphicFramePr>
          <p:nvPr>
            <p:extLst/>
          </p:nvPr>
        </p:nvGraphicFramePr>
        <p:xfrm>
          <a:off x="3716338" y="2955925"/>
          <a:ext cx="2951162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1" name="Equation" r:id="rId4" imgW="3149280" imgH="622080" progId="Equation.DSMT4">
                  <p:embed/>
                </p:oleObj>
              </mc:Choice>
              <mc:Fallback>
                <p:oleObj name="Equation" r:id="rId4" imgW="314928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6338" y="2955925"/>
                        <a:ext cx="2951162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5"/>
          <p:cNvGraphicFramePr>
            <a:graphicFrameLocks noChangeAspect="1"/>
          </p:cNvGraphicFramePr>
          <p:nvPr>
            <p:extLst/>
          </p:nvPr>
        </p:nvGraphicFramePr>
        <p:xfrm>
          <a:off x="3568700" y="1104900"/>
          <a:ext cx="4316413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2" name="Equation" r:id="rId6" imgW="4203360" imgH="799920" progId="Equation.DSMT4">
                  <p:embed/>
                </p:oleObj>
              </mc:Choice>
              <mc:Fallback>
                <p:oleObj name="Equation" r:id="rId6" imgW="4203360" imgH="799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8700" y="1104900"/>
                        <a:ext cx="4316413" cy="804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TextBox 52"/>
          <p:cNvSpPr txBox="1"/>
          <p:nvPr/>
        </p:nvSpPr>
        <p:spPr>
          <a:xfrm>
            <a:off x="23876" y="3810000"/>
            <a:ext cx="12538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Rate law:</a:t>
            </a:r>
          </a:p>
        </p:txBody>
      </p:sp>
      <p:graphicFrame>
        <p:nvGraphicFramePr>
          <p:cNvPr id="54" name="Object 53"/>
          <p:cNvGraphicFramePr>
            <a:graphicFrameLocks noChangeAspect="1"/>
          </p:cNvGraphicFramePr>
          <p:nvPr>
            <p:extLst/>
          </p:nvPr>
        </p:nvGraphicFramePr>
        <p:xfrm>
          <a:off x="68263" y="4184650"/>
          <a:ext cx="59690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3" name="Equation" r:id="rId8" imgW="5968800" imgH="711000" progId="Equation.DSMT4">
                  <p:embed/>
                </p:oleObj>
              </mc:Choice>
              <mc:Fallback>
                <p:oleObj name="Equation" r:id="rId8" imgW="596880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63" y="4184650"/>
                        <a:ext cx="5969000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56"/>
          <p:cNvGraphicFramePr>
            <a:graphicFrameLocks noChangeAspect="1"/>
          </p:cNvGraphicFramePr>
          <p:nvPr>
            <p:extLst/>
          </p:nvPr>
        </p:nvGraphicFramePr>
        <p:xfrm>
          <a:off x="6119876" y="4235510"/>
          <a:ext cx="30226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4" name="Equation" r:id="rId10" imgW="3022560" imgH="660240" progId="Equation.DSMT4">
                  <p:embed/>
                </p:oleObj>
              </mc:Choice>
              <mc:Fallback>
                <p:oleObj name="Equation" r:id="rId10" imgW="3022560" imgH="660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9876" y="4235510"/>
                        <a:ext cx="30226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" name="TextBox 57"/>
          <p:cNvSpPr txBox="1"/>
          <p:nvPr/>
        </p:nvSpPr>
        <p:spPr>
          <a:xfrm>
            <a:off x="23876" y="5441033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Insert diffusion </a:t>
            </a:r>
            <a:r>
              <a:rPr lang="en-US" dirty="0" err="1" smtClean="0">
                <a:solidFill>
                  <a:srgbClr val="0000FF"/>
                </a:solidFill>
              </a:rPr>
              <a:t>eq</a:t>
            </a:r>
            <a:r>
              <a:rPr lang="en-US" dirty="0" smtClean="0">
                <a:solidFill>
                  <a:srgbClr val="0000FF"/>
                </a:solidFill>
              </a:rPr>
              <a:t> &amp; rate </a:t>
            </a:r>
            <a:r>
              <a:rPr lang="en-US" dirty="0" err="1" smtClean="0">
                <a:solidFill>
                  <a:srgbClr val="0000FF"/>
                </a:solidFill>
              </a:rPr>
              <a:t>eq</a:t>
            </a:r>
            <a:r>
              <a:rPr lang="en-US" dirty="0" smtClean="0">
                <a:solidFill>
                  <a:srgbClr val="0000FF"/>
                </a:solidFill>
              </a:rPr>
              <a:t> into BMB:</a:t>
            </a:r>
          </a:p>
        </p:txBody>
      </p:sp>
      <p:graphicFrame>
        <p:nvGraphicFramePr>
          <p:cNvPr id="59" name="Object 58"/>
          <p:cNvGraphicFramePr>
            <a:graphicFrameLocks noChangeAspect="1"/>
          </p:cNvGraphicFramePr>
          <p:nvPr>
            <p:extLst/>
          </p:nvPr>
        </p:nvGraphicFramePr>
        <p:xfrm>
          <a:off x="2246313" y="5429250"/>
          <a:ext cx="41656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5" name="Equation" r:id="rId12" imgW="4165560" imgH="685800" progId="Equation.DSMT4">
                  <p:embed/>
                </p:oleObj>
              </mc:Choice>
              <mc:Fallback>
                <p:oleObj name="Equation" r:id="rId12" imgW="416556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6313" y="5429250"/>
                        <a:ext cx="41656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" name="TextBox 59"/>
          <p:cNvSpPr txBox="1"/>
          <p:nvPr/>
        </p:nvSpPr>
        <p:spPr>
          <a:xfrm>
            <a:off x="6424676" y="543067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Solve for C</a:t>
            </a:r>
            <a:r>
              <a:rPr lang="en-US" baseline="-25000" dirty="0" smtClean="0">
                <a:solidFill>
                  <a:srgbClr val="0000FF"/>
                </a:solidFill>
              </a:rPr>
              <a:t>A</a:t>
            </a:r>
            <a:r>
              <a:rPr lang="en-US" dirty="0" smtClean="0">
                <a:solidFill>
                  <a:srgbClr val="0000FF"/>
                </a:solidFill>
              </a:rPr>
              <a:t>(r) &amp; get </a:t>
            </a:r>
            <a:r>
              <a:rPr lang="en-US" dirty="0" err="1" smtClean="0">
                <a:solidFill>
                  <a:srgbClr val="0000FF"/>
                </a:solidFill>
              </a:rPr>
              <a:t>W</a:t>
            </a:r>
            <a:r>
              <a:rPr lang="en-US" baseline="-25000" dirty="0" err="1" smtClean="0">
                <a:solidFill>
                  <a:srgbClr val="0000FF"/>
                </a:solidFill>
              </a:rPr>
              <a:t>Ar</a:t>
            </a:r>
            <a:r>
              <a:rPr lang="en-US" dirty="0" smtClean="0">
                <a:solidFill>
                  <a:srgbClr val="0000FF"/>
                </a:solidFill>
              </a:rPr>
              <a:t>(r) from diffusion </a:t>
            </a:r>
            <a:r>
              <a:rPr lang="en-US" dirty="0" err="1" smtClean="0">
                <a:solidFill>
                  <a:srgbClr val="0000FF"/>
                </a:solidFill>
              </a:rPr>
              <a:t>eq</a:t>
            </a:r>
            <a:endParaRPr lang="en-US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365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54996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Review:Dimensionless</a:t>
            </a:r>
            <a:r>
              <a:rPr lang="en-US" dirty="0" smtClean="0">
                <a:solidFill>
                  <a:schemeClr val="tx1"/>
                </a:solidFill>
              </a:rPr>
              <a:t> Variables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>
            <p:extLst/>
          </p:nvPr>
        </p:nvGraphicFramePr>
        <p:xfrm>
          <a:off x="742950" y="863600"/>
          <a:ext cx="42418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8" name="Equation" r:id="rId3" imgW="4241520" imgH="685800" progId="Equation.DSMT4">
                  <p:embed/>
                </p:oleObj>
              </mc:Choice>
              <mc:Fallback>
                <p:oleObj name="Equation" r:id="rId3" imgW="424152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950" y="863600"/>
                        <a:ext cx="42418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972836" y="954996"/>
            <a:ext cx="33329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Put into dimensionless form</a:t>
            </a:r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>
            <p:extLst/>
          </p:nvPr>
        </p:nvGraphicFramePr>
        <p:xfrm>
          <a:off x="1518958" y="1587700"/>
          <a:ext cx="1014413" cy="706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9" name="Equation" r:id="rId5" imgW="1002960" imgH="698400" progId="Equation.DSMT4">
                  <p:embed/>
                </p:oleObj>
              </mc:Choice>
              <mc:Fallback>
                <p:oleObj name="Equation" r:id="rId5" imgW="100296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8958" y="1587700"/>
                        <a:ext cx="1014413" cy="706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>
            <p:extLst/>
          </p:nvPr>
        </p:nvGraphicFramePr>
        <p:xfrm>
          <a:off x="477371" y="1632150"/>
          <a:ext cx="658812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20" name="Equation" r:id="rId7" imgW="647640" imgH="609480" progId="Equation.DSMT4">
                  <p:embed/>
                </p:oleObj>
              </mc:Choice>
              <mc:Fallback>
                <p:oleObj name="Equation" r:id="rId7" imgW="64764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371" y="1632150"/>
                        <a:ext cx="658812" cy="617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2894013" y="1539875"/>
          <a:ext cx="57023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21" name="Equation" r:id="rId9" imgW="5702040" imgH="799920" progId="Equation.DSMT4">
                  <p:embed/>
                </p:oleObj>
              </mc:Choice>
              <mc:Fallback>
                <p:oleObj name="Equation" r:id="rId9" imgW="5702040" imgH="799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4013" y="1539875"/>
                        <a:ext cx="5702300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838200" y="2401014"/>
          <a:ext cx="29718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22" name="Equation" r:id="rId11" imgW="2971800" imgH="736560" progId="Equation.DSMT4">
                  <p:embed/>
                </p:oleObj>
              </mc:Choice>
              <mc:Fallback>
                <p:oleObj name="Equation" r:id="rId11" imgW="297180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401014"/>
                        <a:ext cx="29718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962400" y="2401014"/>
            <a:ext cx="419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Boundary Conditions:</a:t>
            </a:r>
          </a:p>
          <a:p>
            <a:r>
              <a:rPr lang="en-US" sz="2000" dirty="0" smtClean="0">
                <a:latin typeface="Symbol" pitchFamily="18" charset="2"/>
              </a:rPr>
              <a:t>Y</a:t>
            </a:r>
            <a:r>
              <a:rPr lang="en-US" sz="2000" dirty="0" smtClean="0"/>
              <a:t> =1 at </a:t>
            </a:r>
            <a:r>
              <a:rPr lang="en-US" sz="2000" dirty="0" smtClean="0">
                <a:latin typeface="Symbol" pitchFamily="18" charset="2"/>
              </a:rPr>
              <a:t>l</a:t>
            </a:r>
            <a:r>
              <a:rPr lang="en-US" sz="2000" dirty="0" smtClean="0"/>
              <a:t>=1 	</a:t>
            </a:r>
            <a:r>
              <a:rPr lang="en-US" sz="2000" dirty="0" smtClean="0">
                <a:latin typeface="Symbol" pitchFamily="18" charset="2"/>
              </a:rPr>
              <a:t>Y</a:t>
            </a:r>
            <a:r>
              <a:rPr lang="en-US" sz="2000" dirty="0" smtClean="0"/>
              <a:t> =finite at </a:t>
            </a:r>
            <a:r>
              <a:rPr lang="en-US" sz="2000" dirty="0" smtClean="0">
                <a:latin typeface="Symbol" pitchFamily="18" charset="2"/>
              </a:rPr>
              <a:t>l</a:t>
            </a:r>
            <a:r>
              <a:rPr lang="en-US" sz="2000" dirty="0" smtClean="0"/>
              <a:t>=0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5788" y="3197770"/>
            <a:ext cx="46169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Thiele modulus for </a:t>
            </a:r>
            <a:r>
              <a:rPr lang="en-US" sz="2000" dirty="0" err="1" smtClean="0">
                <a:solidFill>
                  <a:srgbClr val="7030A0"/>
                </a:solidFill>
              </a:rPr>
              <a:t>rxn</a:t>
            </a:r>
            <a:r>
              <a:rPr lang="en-US" sz="2000" dirty="0" smtClean="0">
                <a:solidFill>
                  <a:srgbClr val="7030A0"/>
                </a:solidFill>
              </a:rPr>
              <a:t> of n</a:t>
            </a:r>
            <a:r>
              <a:rPr lang="en-US" sz="2000" baseline="30000" dirty="0" smtClean="0">
                <a:solidFill>
                  <a:srgbClr val="7030A0"/>
                </a:solidFill>
              </a:rPr>
              <a:t>th</a:t>
            </a:r>
            <a:r>
              <a:rPr lang="en-US" sz="2000" dirty="0" smtClean="0">
                <a:solidFill>
                  <a:srgbClr val="7030A0"/>
                </a:solidFill>
              </a:rPr>
              <a:t> order ≡ </a:t>
            </a:r>
            <a:r>
              <a:rPr lang="en-US" sz="2000" dirty="0" err="1" smtClean="0">
                <a:solidFill>
                  <a:srgbClr val="7030A0"/>
                </a:solidFill>
                <a:latin typeface="Symbol" pitchFamily="18" charset="2"/>
              </a:rPr>
              <a:t>f</a:t>
            </a:r>
            <a:r>
              <a:rPr lang="en-US" sz="2000" baseline="-25000" dirty="0" err="1" smtClean="0">
                <a:solidFill>
                  <a:srgbClr val="7030A0"/>
                </a:solidFill>
              </a:rPr>
              <a:t>n</a:t>
            </a:r>
            <a:endParaRPr lang="en-US" sz="2000" dirty="0" smtClean="0">
              <a:solidFill>
                <a:srgbClr val="7030A0"/>
              </a:solidFill>
            </a:endParaRPr>
          </a:p>
          <a:p>
            <a:r>
              <a:rPr lang="en-US" sz="2000" b="1" u="sng" dirty="0" smtClean="0">
                <a:solidFill>
                  <a:srgbClr val="C00000"/>
                </a:solidFill>
              </a:rPr>
              <a:t>Subscript n</a:t>
            </a:r>
            <a:r>
              <a:rPr lang="en-US" sz="2000" b="1" dirty="0" smtClean="0">
                <a:solidFill>
                  <a:srgbClr val="C00000"/>
                </a:solidFill>
              </a:rPr>
              <a:t> = reaction order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/>
          </p:nvPr>
        </p:nvGraphicFramePr>
        <p:xfrm>
          <a:off x="5486400" y="3245068"/>
          <a:ext cx="2870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23" name="Equation" r:id="rId13" imgW="2869920" imgH="609480" progId="Equation.DSMT4">
                  <p:embed/>
                </p:oleObj>
              </mc:Choice>
              <mc:Fallback>
                <p:oleObj name="Equation" r:id="rId13" imgW="286992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3245068"/>
                        <a:ext cx="28702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88775" y="3927220"/>
            <a:ext cx="52229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0070C0"/>
                </a:solidFill>
                <a:latin typeface="Symbol" pitchFamily="18" charset="2"/>
              </a:rPr>
              <a:t>f</a:t>
            </a:r>
            <a:r>
              <a:rPr lang="en-US" sz="2000" baseline="-25000" dirty="0" err="1">
                <a:solidFill>
                  <a:srgbClr val="0070C0"/>
                </a:solidFill>
              </a:rPr>
              <a:t>n</a:t>
            </a:r>
            <a:r>
              <a:rPr lang="en-US" sz="2000" dirty="0">
                <a:solidFill>
                  <a:srgbClr val="0070C0"/>
                </a:solidFill>
              </a:rPr>
              <a:t> is </a:t>
            </a:r>
            <a:r>
              <a:rPr lang="en-US" sz="2000" b="1" dirty="0">
                <a:solidFill>
                  <a:srgbClr val="0070C0"/>
                </a:solidFill>
              </a:rPr>
              <a:t>small</a:t>
            </a:r>
            <a:r>
              <a:rPr lang="en-US" sz="2000" dirty="0">
                <a:solidFill>
                  <a:srgbClr val="0070C0"/>
                </a:solidFill>
              </a:rPr>
              <a:t>: </a:t>
            </a:r>
            <a:r>
              <a:rPr lang="en-US" sz="2000" b="1" dirty="0">
                <a:solidFill>
                  <a:srgbClr val="0070C0"/>
                </a:solidFill>
              </a:rPr>
              <a:t>surface reaction </a:t>
            </a:r>
            <a:r>
              <a:rPr lang="en-US" sz="2000" dirty="0">
                <a:solidFill>
                  <a:srgbClr val="0070C0"/>
                </a:solidFill>
              </a:rPr>
              <a:t>is rate limiting </a:t>
            </a:r>
            <a:endParaRPr lang="en-US" sz="2000" dirty="0">
              <a:solidFill>
                <a:srgbClr val="0070C0"/>
              </a:solidFill>
              <a:latin typeface="Symbol" pitchFamily="18" charset="2"/>
            </a:endParaRPr>
          </a:p>
          <a:p>
            <a:r>
              <a:rPr lang="en-US" sz="2000" dirty="0" err="1" smtClean="0">
                <a:solidFill>
                  <a:srgbClr val="A800D0"/>
                </a:solidFill>
                <a:latin typeface="Symbol" pitchFamily="18" charset="2"/>
              </a:rPr>
              <a:t>f</a:t>
            </a:r>
            <a:r>
              <a:rPr lang="en-US" sz="2000" baseline="-25000" dirty="0" err="1" smtClean="0">
                <a:solidFill>
                  <a:srgbClr val="A800D0"/>
                </a:solidFill>
              </a:rPr>
              <a:t>n</a:t>
            </a:r>
            <a:r>
              <a:rPr lang="en-US" sz="2000" dirty="0" smtClean="0">
                <a:solidFill>
                  <a:srgbClr val="A800D0"/>
                </a:solidFill>
              </a:rPr>
              <a:t> is </a:t>
            </a:r>
            <a:r>
              <a:rPr lang="en-US" sz="2000" b="1" dirty="0" smtClean="0">
                <a:solidFill>
                  <a:srgbClr val="A800D0"/>
                </a:solidFill>
              </a:rPr>
              <a:t>large</a:t>
            </a:r>
            <a:r>
              <a:rPr lang="en-US" sz="2000" dirty="0" smtClean="0">
                <a:solidFill>
                  <a:srgbClr val="A800D0"/>
                </a:solidFill>
              </a:rPr>
              <a:t>: </a:t>
            </a:r>
            <a:r>
              <a:rPr lang="en-US" sz="2000" b="1" dirty="0" smtClean="0">
                <a:solidFill>
                  <a:srgbClr val="A800D0"/>
                </a:solidFill>
              </a:rPr>
              <a:t>internal diffusion</a:t>
            </a:r>
            <a:r>
              <a:rPr lang="en-US" sz="2000" dirty="0" smtClean="0">
                <a:solidFill>
                  <a:srgbClr val="A800D0"/>
                </a:solidFill>
              </a:rPr>
              <a:t> is rate limiting</a:t>
            </a:r>
          </a:p>
        </p:txBody>
      </p:sp>
      <p:graphicFrame>
        <p:nvGraphicFramePr>
          <p:cNvPr id="5130" name="Object 10"/>
          <p:cNvGraphicFramePr>
            <a:graphicFrameLocks noChangeAspect="1"/>
          </p:cNvGraphicFramePr>
          <p:nvPr>
            <p:extLst/>
          </p:nvPr>
        </p:nvGraphicFramePr>
        <p:xfrm>
          <a:off x="2669459" y="4619298"/>
          <a:ext cx="2614613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24" name="Equation" r:id="rId15" imgW="2590560" imgH="736560" progId="Equation.DSMT4">
                  <p:embed/>
                </p:oleObj>
              </mc:Choice>
              <mc:Fallback>
                <p:oleObj name="Equation" r:id="rId15" imgW="259056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9459" y="4619298"/>
                        <a:ext cx="2614613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88775" y="4673273"/>
            <a:ext cx="205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The solution for a 1</a:t>
            </a:r>
            <a:r>
              <a:rPr lang="en-US" sz="2000" baseline="30000" dirty="0" smtClean="0">
                <a:solidFill>
                  <a:srgbClr val="0000FF"/>
                </a:solidFill>
              </a:rPr>
              <a:t>st</a:t>
            </a:r>
            <a:r>
              <a:rPr lang="en-US" sz="2000" dirty="0" smtClean="0">
                <a:solidFill>
                  <a:srgbClr val="0000FF"/>
                </a:solidFill>
              </a:rPr>
              <a:t> order </a:t>
            </a:r>
            <a:r>
              <a:rPr lang="en-US" sz="2000" dirty="0" err="1" smtClean="0">
                <a:solidFill>
                  <a:srgbClr val="0000FF"/>
                </a:solidFill>
              </a:rPr>
              <a:t>rxn</a:t>
            </a:r>
            <a:r>
              <a:rPr lang="en-US" sz="2000" dirty="0" smtClean="0">
                <a:solidFill>
                  <a:srgbClr val="0000FF"/>
                </a:solidFill>
              </a:rPr>
              <a:t>: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5969479" y="3962400"/>
            <a:ext cx="3022121" cy="2071687"/>
            <a:chOff x="5410200" y="4805363"/>
            <a:chExt cx="3022121" cy="2071687"/>
          </a:xfrm>
        </p:grpSpPr>
        <p:sp>
          <p:nvSpPr>
            <p:cNvPr id="19" name="Text Box 21"/>
            <p:cNvSpPr txBox="1">
              <a:spLocks noChangeArrowheads="1"/>
            </p:cNvSpPr>
            <p:nvPr/>
          </p:nvSpPr>
          <p:spPr bwMode="auto">
            <a:xfrm>
              <a:off x="5824537" y="6454775"/>
              <a:ext cx="37061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000" i="1" dirty="0">
                  <a:sym typeface="Symbol" pitchFamily="18" charset="2"/>
                </a:rPr>
                <a:t>R</a:t>
              </a:r>
              <a:endParaRPr lang="en-US" altLang="zh-TW" sz="2000" i="1" dirty="0"/>
            </a:p>
          </p:txBody>
        </p:sp>
        <p:sp>
          <p:nvSpPr>
            <p:cNvPr id="20" name="Text Box 22"/>
            <p:cNvSpPr txBox="1">
              <a:spLocks noChangeArrowheads="1"/>
            </p:cNvSpPr>
            <p:nvPr/>
          </p:nvSpPr>
          <p:spPr bwMode="auto">
            <a:xfrm>
              <a:off x="7829550" y="6480175"/>
              <a:ext cx="581025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000" i="1" dirty="0">
                  <a:sym typeface="Symbol" pitchFamily="18" charset="2"/>
                </a:rPr>
                <a:t>r=0</a:t>
              </a:r>
              <a:endParaRPr lang="en-US" altLang="zh-TW" sz="2000" i="1" dirty="0"/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5410200" y="4805363"/>
              <a:ext cx="3022121" cy="1685925"/>
              <a:chOff x="5410200" y="4805363"/>
              <a:chExt cx="3022121" cy="1685925"/>
            </a:xfrm>
          </p:grpSpPr>
          <p:sp>
            <p:nvSpPr>
              <p:cNvPr id="17" name="Line 18"/>
              <p:cNvSpPr>
                <a:spLocks noChangeShapeType="1"/>
              </p:cNvSpPr>
              <p:nvPr/>
            </p:nvSpPr>
            <p:spPr bwMode="auto">
              <a:xfrm flipV="1">
                <a:off x="6010275" y="4805363"/>
                <a:ext cx="0" cy="168275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Freeform 23"/>
              <p:cNvSpPr>
                <a:spLocks/>
              </p:cNvSpPr>
              <p:nvPr/>
            </p:nvSpPr>
            <p:spPr bwMode="auto">
              <a:xfrm>
                <a:off x="6005512" y="5105400"/>
                <a:ext cx="2078038" cy="39846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8" y="125"/>
                  </a:cxn>
                  <a:cxn ang="0">
                    <a:pos x="522" y="195"/>
                  </a:cxn>
                  <a:cxn ang="0">
                    <a:pos x="974" y="242"/>
                  </a:cxn>
                  <a:cxn ang="0">
                    <a:pos x="1309" y="249"/>
                  </a:cxn>
                </a:cxnLst>
                <a:rect l="0" t="0" r="r" b="b"/>
                <a:pathLst>
                  <a:path w="1309" h="251">
                    <a:moveTo>
                      <a:pt x="0" y="0"/>
                    </a:moveTo>
                    <a:cubicBezTo>
                      <a:pt x="30" y="46"/>
                      <a:pt x="61" y="92"/>
                      <a:pt x="148" y="125"/>
                    </a:cubicBezTo>
                    <a:cubicBezTo>
                      <a:pt x="235" y="158"/>
                      <a:pt x="384" y="176"/>
                      <a:pt x="522" y="195"/>
                    </a:cubicBezTo>
                    <a:cubicBezTo>
                      <a:pt x="660" y="214"/>
                      <a:pt x="843" y="233"/>
                      <a:pt x="974" y="242"/>
                    </a:cubicBezTo>
                    <a:cubicBezTo>
                      <a:pt x="1105" y="251"/>
                      <a:pt x="1207" y="250"/>
                      <a:pt x="1309" y="249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Freeform 24"/>
              <p:cNvSpPr>
                <a:spLocks/>
              </p:cNvSpPr>
              <p:nvPr/>
            </p:nvSpPr>
            <p:spPr bwMode="auto">
              <a:xfrm>
                <a:off x="6005512" y="5118100"/>
                <a:ext cx="2168525" cy="10017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0" y="288"/>
                  </a:cxn>
                  <a:cxn ang="0">
                    <a:pos x="311" y="499"/>
                  </a:cxn>
                  <a:cxn ang="0">
                    <a:pos x="795" y="592"/>
                  </a:cxn>
                  <a:cxn ang="0">
                    <a:pos x="1278" y="623"/>
                  </a:cxn>
                  <a:cxn ang="0">
                    <a:pos x="1324" y="631"/>
                  </a:cxn>
                </a:cxnLst>
                <a:rect l="0" t="0" r="r" b="b"/>
                <a:pathLst>
                  <a:path w="1366" h="631">
                    <a:moveTo>
                      <a:pt x="0" y="0"/>
                    </a:moveTo>
                    <a:cubicBezTo>
                      <a:pt x="9" y="102"/>
                      <a:pt x="18" y="205"/>
                      <a:pt x="70" y="288"/>
                    </a:cubicBezTo>
                    <a:cubicBezTo>
                      <a:pt x="122" y="371"/>
                      <a:pt x="190" y="448"/>
                      <a:pt x="311" y="499"/>
                    </a:cubicBezTo>
                    <a:cubicBezTo>
                      <a:pt x="432" y="550"/>
                      <a:pt x="634" y="571"/>
                      <a:pt x="795" y="592"/>
                    </a:cubicBezTo>
                    <a:cubicBezTo>
                      <a:pt x="956" y="613"/>
                      <a:pt x="1190" y="617"/>
                      <a:pt x="1278" y="623"/>
                    </a:cubicBezTo>
                    <a:cubicBezTo>
                      <a:pt x="1366" y="629"/>
                      <a:pt x="1345" y="630"/>
                      <a:pt x="1324" y="631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Freeform 25"/>
              <p:cNvSpPr>
                <a:spLocks/>
              </p:cNvSpPr>
              <p:nvPr/>
            </p:nvSpPr>
            <p:spPr bwMode="auto">
              <a:xfrm>
                <a:off x="6005512" y="5130800"/>
                <a:ext cx="1162050" cy="13604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9" y="436"/>
                  </a:cxn>
                  <a:cxn ang="0">
                    <a:pos x="234" y="701"/>
                  </a:cxn>
                  <a:cxn ang="0">
                    <a:pos x="553" y="826"/>
                  </a:cxn>
                  <a:cxn ang="0">
                    <a:pos x="732" y="857"/>
                  </a:cxn>
                </a:cxnLst>
                <a:rect l="0" t="0" r="r" b="b"/>
                <a:pathLst>
                  <a:path w="732" h="857">
                    <a:moveTo>
                      <a:pt x="0" y="0"/>
                    </a:moveTo>
                    <a:cubicBezTo>
                      <a:pt x="0" y="159"/>
                      <a:pt x="0" y="319"/>
                      <a:pt x="39" y="436"/>
                    </a:cubicBezTo>
                    <a:cubicBezTo>
                      <a:pt x="78" y="553"/>
                      <a:pt x="148" y="636"/>
                      <a:pt x="234" y="701"/>
                    </a:cubicBezTo>
                    <a:cubicBezTo>
                      <a:pt x="320" y="766"/>
                      <a:pt x="470" y="800"/>
                      <a:pt x="553" y="826"/>
                    </a:cubicBezTo>
                    <a:cubicBezTo>
                      <a:pt x="636" y="852"/>
                      <a:pt x="684" y="854"/>
                      <a:pt x="732" y="857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Text Box 26"/>
              <p:cNvSpPr txBox="1">
                <a:spLocks noChangeArrowheads="1"/>
              </p:cNvSpPr>
              <p:nvPr/>
            </p:nvSpPr>
            <p:spPr bwMode="auto">
              <a:xfrm>
                <a:off x="7126287" y="5014913"/>
                <a:ext cx="1082348" cy="400110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TW" sz="2000" dirty="0">
                    <a:sym typeface="Symbol" pitchFamily="18" charset="2"/>
                  </a:rPr>
                  <a:t>small </a:t>
                </a:r>
                <a:r>
                  <a:rPr lang="en-US" altLang="zh-TW" sz="2000" baseline="-25000" dirty="0">
                    <a:sym typeface="Symbol" pitchFamily="18" charset="2"/>
                  </a:rPr>
                  <a:t>1</a:t>
                </a:r>
                <a:endParaRPr lang="en-US" altLang="zh-TW" sz="2000" dirty="0"/>
              </a:p>
            </p:txBody>
          </p:sp>
          <p:sp>
            <p:nvSpPr>
              <p:cNvPr id="25" name="Text Box 28"/>
              <p:cNvSpPr txBox="1">
                <a:spLocks noChangeArrowheads="1"/>
              </p:cNvSpPr>
              <p:nvPr/>
            </p:nvSpPr>
            <p:spPr bwMode="auto">
              <a:xfrm>
                <a:off x="7037387" y="5700713"/>
                <a:ext cx="1394934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TW" sz="2000">
                    <a:sym typeface="Symbol" pitchFamily="18" charset="2"/>
                  </a:rPr>
                  <a:t>medium </a:t>
                </a:r>
                <a:r>
                  <a:rPr lang="en-US" altLang="zh-TW" sz="2000" baseline="-25000">
                    <a:sym typeface="Symbol" pitchFamily="18" charset="2"/>
                  </a:rPr>
                  <a:t>1</a:t>
                </a:r>
                <a:endParaRPr lang="en-US" altLang="zh-TW" sz="2000"/>
              </a:p>
            </p:txBody>
          </p:sp>
          <p:sp>
            <p:nvSpPr>
              <p:cNvPr id="26" name="Text Box 29"/>
              <p:cNvSpPr txBox="1">
                <a:spLocks noChangeArrowheads="1"/>
              </p:cNvSpPr>
              <p:nvPr/>
            </p:nvSpPr>
            <p:spPr bwMode="auto">
              <a:xfrm>
                <a:off x="6424612" y="6035675"/>
                <a:ext cx="1053494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TW" sz="2000" dirty="0">
                    <a:sym typeface="Symbol" pitchFamily="18" charset="2"/>
                  </a:rPr>
                  <a:t>large </a:t>
                </a:r>
                <a:r>
                  <a:rPr lang="en-US" altLang="zh-TW" sz="2000" baseline="-25000" dirty="0">
                    <a:sym typeface="Symbol" pitchFamily="18" charset="2"/>
                  </a:rPr>
                  <a:t>1</a:t>
                </a:r>
                <a:endParaRPr lang="en-US" altLang="zh-TW" sz="2000" dirty="0"/>
              </a:p>
            </p:txBody>
          </p:sp>
          <p:sp>
            <p:nvSpPr>
              <p:cNvPr id="27" name="Line 17"/>
              <p:cNvSpPr>
                <a:spLocks noChangeShapeType="1"/>
              </p:cNvSpPr>
              <p:nvPr/>
            </p:nvSpPr>
            <p:spPr bwMode="auto">
              <a:xfrm>
                <a:off x="6010275" y="6488113"/>
                <a:ext cx="2174875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28" name="Object 27"/>
              <p:cNvGraphicFramePr>
                <a:graphicFrameLocks noChangeAspect="1"/>
              </p:cNvGraphicFramePr>
              <p:nvPr/>
            </p:nvGraphicFramePr>
            <p:xfrm>
              <a:off x="5410200" y="5334000"/>
              <a:ext cx="508000" cy="6985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8625" name="Equation" r:id="rId17" imgW="507960" imgH="698400" progId="Equation.DSMT4">
                      <p:embed/>
                    </p:oleObj>
                  </mc:Choice>
                  <mc:Fallback>
                    <p:oleObj name="Equation" r:id="rId17" imgW="507960" imgH="69840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410200" y="5334000"/>
                            <a:ext cx="508000" cy="6985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0" y="5381298"/>
            <a:ext cx="6400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973138" indent="-973138"/>
            <a:r>
              <a:rPr lang="en-US" altLang="zh-TW" sz="1800" dirty="0">
                <a:solidFill>
                  <a:srgbClr val="0070C0"/>
                </a:solidFill>
                <a:sym typeface="Symbol" pitchFamily="18" charset="2"/>
              </a:rPr>
              <a:t>small </a:t>
            </a:r>
            <a:r>
              <a:rPr lang="en-US" altLang="zh-TW" sz="1800" baseline="-25000" dirty="0">
                <a:solidFill>
                  <a:srgbClr val="0070C0"/>
                </a:solidFill>
                <a:sym typeface="Symbol" pitchFamily="18" charset="2"/>
              </a:rPr>
              <a:t>1</a:t>
            </a:r>
            <a:r>
              <a:rPr lang="en-US" altLang="zh-TW" sz="1800" dirty="0">
                <a:solidFill>
                  <a:srgbClr val="0070C0"/>
                </a:solidFill>
                <a:sym typeface="Symbol" pitchFamily="18" charset="2"/>
              </a:rPr>
              <a:t>: </a:t>
            </a:r>
            <a:r>
              <a:rPr lang="en-US" altLang="zh-TW" sz="1800" dirty="0" smtClean="0">
                <a:solidFill>
                  <a:srgbClr val="0070C0"/>
                </a:solidFill>
                <a:sym typeface="Symbol" pitchFamily="18" charset="2"/>
              </a:rPr>
              <a:t>	surface </a:t>
            </a:r>
            <a:r>
              <a:rPr lang="en-US" altLang="zh-TW" sz="1800" dirty="0" err="1" smtClean="0">
                <a:solidFill>
                  <a:srgbClr val="0070C0"/>
                </a:solidFill>
                <a:sym typeface="Symbol" pitchFamily="18" charset="2"/>
              </a:rPr>
              <a:t>rxn</a:t>
            </a:r>
            <a:r>
              <a:rPr lang="en-US" altLang="zh-TW" sz="1800" dirty="0" smtClean="0">
                <a:solidFill>
                  <a:srgbClr val="0070C0"/>
                </a:solidFill>
                <a:sym typeface="Symbol" pitchFamily="18" charset="2"/>
              </a:rPr>
              <a:t> control, significant </a:t>
            </a:r>
            <a:r>
              <a:rPr lang="en-US" altLang="zh-TW" sz="1800" dirty="0">
                <a:solidFill>
                  <a:srgbClr val="0070C0"/>
                </a:solidFill>
                <a:sym typeface="Symbol" pitchFamily="18" charset="2"/>
              </a:rPr>
              <a:t>amount of reactant diffuses </a:t>
            </a:r>
            <a:r>
              <a:rPr lang="en-US" altLang="zh-TW" sz="1800" dirty="0" smtClean="0">
                <a:solidFill>
                  <a:srgbClr val="0070C0"/>
                </a:solidFill>
                <a:sym typeface="Symbol" pitchFamily="18" charset="2"/>
              </a:rPr>
              <a:t>into pellet </a:t>
            </a:r>
            <a:r>
              <a:rPr lang="en-US" altLang="zh-TW" sz="1800" dirty="0">
                <a:solidFill>
                  <a:srgbClr val="0070C0"/>
                </a:solidFill>
                <a:sym typeface="Symbol" pitchFamily="18" charset="2"/>
              </a:rPr>
              <a:t>interior </a:t>
            </a:r>
            <a:r>
              <a:rPr lang="en-US" altLang="zh-TW" sz="1800" dirty="0" smtClean="0">
                <a:solidFill>
                  <a:srgbClr val="0070C0"/>
                </a:solidFill>
                <a:sym typeface="Symbol" pitchFamily="18" charset="2"/>
              </a:rPr>
              <a:t>w/out reacting</a:t>
            </a:r>
            <a:endParaRPr lang="en-US" altLang="zh-TW" sz="1800" dirty="0">
              <a:solidFill>
                <a:srgbClr val="0070C0"/>
              </a:solidFill>
              <a:sym typeface="Symbol" pitchFamily="18" charset="2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0" y="5979634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indent="-914400"/>
            <a:r>
              <a:rPr lang="en-US" altLang="zh-TW" dirty="0">
                <a:solidFill>
                  <a:srgbClr val="A800D0"/>
                </a:solidFill>
                <a:sym typeface="Symbol" pitchFamily="18" charset="2"/>
              </a:rPr>
              <a:t>large </a:t>
            </a:r>
            <a:r>
              <a:rPr lang="en-US" altLang="zh-TW" baseline="-25000" dirty="0">
                <a:solidFill>
                  <a:srgbClr val="A800D0"/>
                </a:solidFill>
                <a:sym typeface="Symbol" pitchFamily="18" charset="2"/>
              </a:rPr>
              <a:t>1</a:t>
            </a:r>
            <a:r>
              <a:rPr lang="en-US" altLang="zh-TW" dirty="0">
                <a:solidFill>
                  <a:srgbClr val="A800D0"/>
                </a:solidFill>
                <a:sym typeface="Symbol" pitchFamily="18" charset="2"/>
              </a:rPr>
              <a:t>: surface </a:t>
            </a:r>
            <a:r>
              <a:rPr lang="en-US" altLang="zh-TW" dirty="0" err="1" smtClean="0">
                <a:solidFill>
                  <a:srgbClr val="A800D0"/>
                </a:solidFill>
                <a:sym typeface="Symbol" pitchFamily="18" charset="2"/>
              </a:rPr>
              <a:t>rxn</a:t>
            </a:r>
            <a:r>
              <a:rPr lang="en-US" altLang="zh-TW" dirty="0" smtClean="0">
                <a:solidFill>
                  <a:srgbClr val="A800D0"/>
                </a:solidFill>
                <a:sym typeface="Symbol" pitchFamily="18" charset="2"/>
              </a:rPr>
              <a:t> </a:t>
            </a:r>
            <a:r>
              <a:rPr lang="en-US" altLang="zh-TW" dirty="0">
                <a:solidFill>
                  <a:srgbClr val="A800D0"/>
                </a:solidFill>
                <a:sym typeface="Symbol" pitchFamily="18" charset="2"/>
              </a:rPr>
              <a:t>is </a:t>
            </a:r>
            <a:r>
              <a:rPr lang="en-US" altLang="zh-TW" dirty="0" smtClean="0">
                <a:solidFill>
                  <a:srgbClr val="A800D0"/>
                </a:solidFill>
                <a:sym typeface="Symbol" pitchFamily="18" charset="2"/>
              </a:rPr>
              <a:t>rapid, reactant </a:t>
            </a:r>
            <a:r>
              <a:rPr lang="en-US" altLang="zh-TW" dirty="0">
                <a:solidFill>
                  <a:srgbClr val="A800D0"/>
                </a:solidFill>
                <a:sym typeface="Symbol" pitchFamily="18" charset="2"/>
              </a:rPr>
              <a:t>is consumed very closed to the external </a:t>
            </a:r>
            <a:r>
              <a:rPr lang="en-US" altLang="zh-TW" dirty="0" smtClean="0">
                <a:solidFill>
                  <a:srgbClr val="A800D0"/>
                </a:solidFill>
                <a:sym typeface="Symbol" pitchFamily="18" charset="2"/>
              </a:rPr>
              <a:t>surface of pellet (</a:t>
            </a:r>
            <a:r>
              <a:rPr lang="en-US" altLang="zh-TW" dirty="0">
                <a:solidFill>
                  <a:srgbClr val="A800D0"/>
                </a:solidFill>
                <a:sym typeface="Symbol" pitchFamily="18" charset="2"/>
              </a:rPr>
              <a:t>A waste of precious </a:t>
            </a:r>
            <a:r>
              <a:rPr lang="en-US" altLang="zh-TW" dirty="0" smtClean="0">
                <a:solidFill>
                  <a:srgbClr val="A800D0"/>
                </a:solidFill>
                <a:sym typeface="Symbol" pitchFamily="18" charset="2"/>
              </a:rPr>
              <a:t>metal inside of pellet)</a:t>
            </a:r>
            <a:endParaRPr lang="en-US" altLang="zh-TW" dirty="0">
              <a:solidFill>
                <a:srgbClr val="A800D0"/>
              </a:solidFill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80747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5091" name="Object 3"/>
          <p:cNvGraphicFramePr>
            <a:graphicFrameLocks noChangeAspect="1"/>
          </p:cNvGraphicFramePr>
          <p:nvPr>
            <p:extLst/>
          </p:nvPr>
        </p:nvGraphicFramePr>
        <p:xfrm>
          <a:off x="742950" y="885825"/>
          <a:ext cx="725805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37" name="Equation" r:id="rId3" imgW="7835760" imgH="723600" progId="Equation.DSMT4">
                  <p:embed/>
                </p:oleObj>
              </mc:Choice>
              <mc:Fallback>
                <p:oleObj name="Equation" r:id="rId3" imgW="7835760" imgH="723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950" y="885825"/>
                        <a:ext cx="725805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5093" name="Object 5"/>
          <p:cNvGraphicFramePr>
            <a:graphicFrameLocks noChangeAspect="1"/>
          </p:cNvGraphicFramePr>
          <p:nvPr>
            <p:extLst/>
          </p:nvPr>
        </p:nvGraphicFramePr>
        <p:xfrm>
          <a:off x="2343150" y="1758950"/>
          <a:ext cx="4457700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38" name="Equation" r:id="rId5" imgW="4851360" imgH="723600" progId="Equation.DSMT4">
                  <p:embed/>
                </p:oleObj>
              </mc:Choice>
              <mc:Fallback>
                <p:oleObj name="Equation" r:id="rId5" imgW="4851360" imgH="723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3150" y="1758950"/>
                        <a:ext cx="4457700" cy="71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Review: Internal Effectiveness Factor, </a:t>
            </a:r>
            <a:r>
              <a:rPr lang="en-US" dirty="0" smtClean="0">
                <a:solidFill>
                  <a:schemeClr val="tx1"/>
                </a:solidFill>
                <a:latin typeface="Symbol" pitchFamily="18" charset="2"/>
              </a:rPr>
              <a:t>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86000" y="1758950"/>
            <a:ext cx="4495800" cy="76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90144" y="1343025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eta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76200" y="2667000"/>
            <a:ext cx="5705266" cy="3829110"/>
            <a:chOff x="1719367" y="1524000"/>
            <a:chExt cx="5705266" cy="3829110"/>
          </a:xfrm>
        </p:grpSpPr>
        <p:sp>
          <p:nvSpPr>
            <p:cNvPr id="15" name="TextBox 14"/>
            <p:cNvSpPr txBox="1"/>
            <p:nvPr/>
          </p:nvSpPr>
          <p:spPr>
            <a:xfrm>
              <a:off x="4724400" y="4953000"/>
              <a:ext cx="41229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Symbol" pitchFamily="18" charset="2"/>
                </a:rPr>
                <a:t>f</a:t>
              </a:r>
              <a:r>
                <a:rPr lang="en-US" sz="2000" baseline="-25000" dirty="0" smtClean="0"/>
                <a:t>1</a:t>
              </a:r>
              <a:endParaRPr lang="en-US" sz="2000" dirty="0" smtClean="0">
                <a:latin typeface="Symbol" pitchFamily="18" charset="2"/>
              </a:endParaRPr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1719367" y="1524000"/>
              <a:ext cx="5705266" cy="3524310"/>
              <a:chOff x="1143000" y="1524000"/>
              <a:chExt cx="5705266" cy="3524310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1143000" y="1828800"/>
                <a:ext cx="5705266" cy="3219510"/>
                <a:chOff x="1066800" y="1828800"/>
                <a:chExt cx="5705266" cy="3219510"/>
              </a:xfrm>
            </p:grpSpPr>
            <p:sp>
              <p:nvSpPr>
                <p:cNvPr id="19" name="Rectangle 18"/>
                <p:cNvSpPr/>
                <p:nvPr/>
              </p:nvSpPr>
              <p:spPr>
                <a:xfrm>
                  <a:off x="1905000" y="1981200"/>
                  <a:ext cx="4800600" cy="26670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TextBox 19"/>
                <p:cNvSpPr txBox="1"/>
                <p:nvPr/>
              </p:nvSpPr>
              <p:spPr>
                <a:xfrm>
                  <a:off x="1066800" y="2987566"/>
                  <a:ext cx="338554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 smtClean="0">
                      <a:latin typeface="Symbol" pitchFamily="18" charset="2"/>
                    </a:rPr>
                    <a:t>h</a:t>
                  </a:r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3177866" y="4648200"/>
                  <a:ext cx="327334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 smtClean="0"/>
                    <a:t>1</a:t>
                  </a:r>
                </a:p>
              </p:txBody>
            </p:sp>
            <p:sp>
              <p:nvSpPr>
                <p:cNvPr id="26" name="TextBox 25"/>
                <p:cNvSpPr txBox="1"/>
                <p:nvPr/>
              </p:nvSpPr>
              <p:spPr>
                <a:xfrm>
                  <a:off x="1981200" y="4648200"/>
                  <a:ext cx="540533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 smtClean="0"/>
                    <a:t>0.2</a:t>
                  </a:r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>
                  <a:off x="4092266" y="4648200"/>
                  <a:ext cx="327334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 smtClean="0"/>
                    <a:t>2</a:t>
                  </a:r>
                </a:p>
              </p:txBody>
            </p:sp>
            <p:sp>
              <p:nvSpPr>
                <p:cNvPr id="28" name="TextBox 27"/>
                <p:cNvSpPr txBox="1"/>
                <p:nvPr/>
              </p:nvSpPr>
              <p:spPr>
                <a:xfrm>
                  <a:off x="6302066" y="4648200"/>
                  <a:ext cx="47000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 smtClean="0"/>
                    <a:t>10</a:t>
                  </a:r>
                </a:p>
              </p:txBody>
            </p:sp>
            <p:sp>
              <p:nvSpPr>
                <p:cNvPr id="29" name="TextBox 28"/>
                <p:cNvSpPr txBox="1"/>
                <p:nvPr/>
              </p:nvSpPr>
              <p:spPr>
                <a:xfrm>
                  <a:off x="4724400" y="4648200"/>
                  <a:ext cx="327334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 smtClean="0"/>
                    <a:t>4</a:t>
                  </a:r>
                </a:p>
              </p:txBody>
            </p:sp>
            <p:sp>
              <p:nvSpPr>
                <p:cNvPr id="30" name="TextBox 29"/>
                <p:cNvSpPr txBox="1"/>
                <p:nvPr/>
              </p:nvSpPr>
              <p:spPr>
                <a:xfrm>
                  <a:off x="5387666" y="4648200"/>
                  <a:ext cx="327334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 smtClean="0"/>
                    <a:t>6</a:t>
                  </a:r>
                </a:p>
              </p:txBody>
            </p:sp>
            <p:sp>
              <p:nvSpPr>
                <p:cNvPr id="31" name="TextBox 30"/>
                <p:cNvSpPr txBox="1"/>
                <p:nvPr/>
              </p:nvSpPr>
              <p:spPr>
                <a:xfrm>
                  <a:off x="5867400" y="4648200"/>
                  <a:ext cx="327334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 smtClean="0"/>
                    <a:t>8</a:t>
                  </a:r>
                </a:p>
              </p:txBody>
            </p:sp>
            <p:sp>
              <p:nvSpPr>
                <p:cNvPr id="32" name="TextBox 31"/>
                <p:cNvSpPr txBox="1"/>
                <p:nvPr/>
              </p:nvSpPr>
              <p:spPr>
                <a:xfrm>
                  <a:off x="1524000" y="1828800"/>
                  <a:ext cx="327334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 smtClean="0"/>
                    <a:t>1</a:t>
                  </a:r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1371600" y="2127626"/>
                  <a:ext cx="540533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 smtClean="0"/>
                    <a:t>0.8</a:t>
                  </a:r>
                </a:p>
              </p:txBody>
            </p:sp>
            <p:sp>
              <p:nvSpPr>
                <p:cNvPr id="34" name="TextBox 33"/>
                <p:cNvSpPr txBox="1"/>
                <p:nvPr/>
              </p:nvSpPr>
              <p:spPr>
                <a:xfrm>
                  <a:off x="1371600" y="2514600"/>
                  <a:ext cx="540533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 smtClean="0"/>
                    <a:t>0.6</a:t>
                  </a:r>
                </a:p>
              </p:txBody>
            </p:sp>
            <p:sp>
              <p:nvSpPr>
                <p:cNvPr id="35" name="TextBox 34"/>
                <p:cNvSpPr txBox="1"/>
                <p:nvPr/>
              </p:nvSpPr>
              <p:spPr>
                <a:xfrm>
                  <a:off x="1371600" y="2971800"/>
                  <a:ext cx="540533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 smtClean="0"/>
                    <a:t>0.4</a:t>
                  </a:r>
                </a:p>
              </p:txBody>
            </p:sp>
            <p:sp>
              <p:nvSpPr>
                <p:cNvPr id="36" name="TextBox 35"/>
                <p:cNvSpPr txBox="1"/>
                <p:nvPr/>
              </p:nvSpPr>
              <p:spPr>
                <a:xfrm>
                  <a:off x="1371600" y="4267200"/>
                  <a:ext cx="540533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 smtClean="0"/>
                    <a:t>0.1</a:t>
                  </a:r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371600" y="3581400"/>
                  <a:ext cx="540533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 smtClean="0"/>
                    <a:t>0.2</a:t>
                  </a:r>
                </a:p>
              </p:txBody>
            </p:sp>
            <p:sp>
              <p:nvSpPr>
                <p:cNvPr id="38" name="Freeform 37"/>
                <p:cNvSpPr/>
                <p:nvPr/>
              </p:nvSpPr>
              <p:spPr>
                <a:xfrm>
                  <a:off x="1907628" y="2285999"/>
                  <a:ext cx="4745420" cy="2377440"/>
                </a:xfrm>
                <a:custGeom>
                  <a:avLst/>
                  <a:gdLst>
                    <a:gd name="connsiteX0" fmla="*/ 0 w 4745420"/>
                    <a:gd name="connsiteY0" fmla="*/ 31531 h 2254469"/>
                    <a:gd name="connsiteX1" fmla="*/ 677917 w 4745420"/>
                    <a:gd name="connsiteY1" fmla="*/ 63062 h 2254469"/>
                    <a:gd name="connsiteX2" fmla="*/ 1718441 w 4745420"/>
                    <a:gd name="connsiteY2" fmla="*/ 409903 h 2254469"/>
                    <a:gd name="connsiteX3" fmla="*/ 4745420 w 4745420"/>
                    <a:gd name="connsiteY3" fmla="*/ 2254469 h 22544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745420" h="2254469">
                      <a:moveTo>
                        <a:pt x="0" y="31531"/>
                      </a:moveTo>
                      <a:cubicBezTo>
                        <a:pt x="195755" y="15765"/>
                        <a:pt x="391510" y="0"/>
                        <a:pt x="677917" y="63062"/>
                      </a:cubicBezTo>
                      <a:cubicBezTo>
                        <a:pt x="964324" y="126124"/>
                        <a:pt x="1040524" y="44669"/>
                        <a:pt x="1718441" y="409903"/>
                      </a:cubicBezTo>
                      <a:cubicBezTo>
                        <a:pt x="2396358" y="775137"/>
                        <a:pt x="4243551" y="1949669"/>
                        <a:pt x="4745420" y="2254469"/>
                      </a:cubicBezTo>
                    </a:path>
                  </a:pathLst>
                </a:cu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2362200" y="3962400"/>
                  <a:ext cx="2873094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 smtClean="0">
                      <a:solidFill>
                        <a:srgbClr val="0000FF"/>
                      </a:solidFill>
                    </a:rPr>
                    <a:t>Internal diffusion limited</a:t>
                  </a:r>
                </a:p>
              </p:txBody>
            </p:sp>
            <p:sp>
              <p:nvSpPr>
                <p:cNvPr id="40" name="Oval 39"/>
                <p:cNvSpPr/>
                <p:nvPr/>
              </p:nvSpPr>
              <p:spPr>
                <a:xfrm rot="1790813">
                  <a:off x="4415884" y="3600793"/>
                  <a:ext cx="2057400" cy="533400"/>
                </a:xfrm>
                <a:prstGeom prst="ellipse">
                  <a:avLst/>
                </a:prstGeom>
                <a:noFill/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Oval 40"/>
                <p:cNvSpPr/>
                <p:nvPr/>
              </p:nvSpPr>
              <p:spPr>
                <a:xfrm>
                  <a:off x="1981200" y="2133600"/>
                  <a:ext cx="990600" cy="457200"/>
                </a:xfrm>
                <a:prstGeom prst="ellipse">
                  <a:avLst/>
                </a:prstGeom>
                <a:noFill/>
                <a:ln w="28575">
                  <a:solidFill>
                    <a:srgbClr val="0066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TextBox 41"/>
                <p:cNvSpPr txBox="1"/>
                <p:nvPr/>
              </p:nvSpPr>
              <p:spPr>
                <a:xfrm>
                  <a:off x="3124200" y="2133600"/>
                  <a:ext cx="2010487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 smtClean="0">
                      <a:solidFill>
                        <a:srgbClr val="006600"/>
                      </a:solidFill>
                    </a:rPr>
                    <a:t>Reaction limited</a:t>
                  </a:r>
                </a:p>
              </p:txBody>
            </p:sp>
          </p:grpSp>
          <p:sp>
            <p:nvSpPr>
              <p:cNvPr id="18" name="TextBox 17"/>
              <p:cNvSpPr txBox="1"/>
              <p:nvPr/>
            </p:nvSpPr>
            <p:spPr>
              <a:xfrm>
                <a:off x="2727960" y="1524000"/>
                <a:ext cx="326884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Effectiveness factor </a:t>
                </a:r>
                <a:r>
                  <a:rPr lang="en-US" sz="2000" b="1" dirty="0" err="1" smtClean="0"/>
                  <a:t>vs</a:t>
                </a:r>
                <a:r>
                  <a:rPr lang="en-US" sz="2000" b="1" dirty="0" smtClean="0"/>
                  <a:t> </a:t>
                </a:r>
                <a:r>
                  <a:rPr lang="en-US" sz="2000" b="1" dirty="0" smtClean="0">
                    <a:latin typeface="Symbol" pitchFamily="18" charset="2"/>
                  </a:rPr>
                  <a:t>f</a:t>
                </a:r>
                <a:r>
                  <a:rPr lang="en-US" sz="2000" b="1" baseline="-25000" dirty="0" smtClean="0"/>
                  <a:t>n</a:t>
                </a:r>
                <a:endParaRPr lang="en-US" sz="2000" b="1" dirty="0" smtClean="0">
                  <a:latin typeface="Symbol" pitchFamily="18" charset="2"/>
                </a:endParaRPr>
              </a:p>
            </p:txBody>
          </p:sp>
        </p:grpSp>
      </p:grpSp>
      <p:sp>
        <p:nvSpPr>
          <p:cNvPr id="43" name="TextBox 42"/>
          <p:cNvSpPr txBox="1"/>
          <p:nvPr/>
        </p:nvSpPr>
        <p:spPr>
          <a:xfrm>
            <a:off x="5943601" y="3849231"/>
            <a:ext cx="312690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6600"/>
                </a:solidFill>
              </a:rPr>
              <a:t>As particle diameter ↓, </a:t>
            </a:r>
            <a:r>
              <a:rPr lang="en-US" sz="2000" dirty="0" smtClean="0">
                <a:solidFill>
                  <a:srgbClr val="006600"/>
                </a:solidFill>
                <a:latin typeface="Symbol" pitchFamily="18" charset="2"/>
              </a:rPr>
              <a:t>f</a:t>
            </a:r>
            <a:r>
              <a:rPr lang="en-US" sz="2000" baseline="-25000" dirty="0" smtClean="0">
                <a:solidFill>
                  <a:srgbClr val="006600"/>
                </a:solidFill>
              </a:rPr>
              <a:t>n</a:t>
            </a:r>
            <a:r>
              <a:rPr lang="en-US" sz="2000" dirty="0" smtClean="0">
                <a:solidFill>
                  <a:srgbClr val="006600"/>
                </a:solidFill>
              </a:rPr>
              <a:t> ↓, </a:t>
            </a:r>
            <a:r>
              <a:rPr lang="en-US" sz="2000" dirty="0" smtClean="0">
                <a:solidFill>
                  <a:srgbClr val="006600"/>
                </a:solidFill>
                <a:latin typeface="Symbol" pitchFamily="18" charset="2"/>
              </a:rPr>
              <a:t>h</a:t>
            </a:r>
            <a:r>
              <a:rPr lang="en-US" sz="2000" dirty="0" smtClean="0">
                <a:solidFill>
                  <a:srgbClr val="006600"/>
                </a:solidFill>
              </a:rPr>
              <a:t>→1, </a:t>
            </a:r>
            <a:r>
              <a:rPr lang="en-US" sz="2000" dirty="0" err="1" smtClean="0">
                <a:solidFill>
                  <a:srgbClr val="006600"/>
                </a:solidFill>
              </a:rPr>
              <a:t>rxn</a:t>
            </a:r>
            <a:r>
              <a:rPr lang="en-US" sz="2000" dirty="0" smtClean="0">
                <a:solidFill>
                  <a:srgbClr val="006600"/>
                </a:solidFill>
              </a:rPr>
              <a:t> is surface </a:t>
            </a:r>
            <a:r>
              <a:rPr lang="en-US" sz="2000" dirty="0" err="1" smtClean="0">
                <a:solidFill>
                  <a:srgbClr val="006600"/>
                </a:solidFill>
              </a:rPr>
              <a:t>rxn</a:t>
            </a:r>
            <a:r>
              <a:rPr lang="en-US" sz="2000" dirty="0" smtClean="0">
                <a:solidFill>
                  <a:srgbClr val="006600"/>
                </a:solidFill>
              </a:rPr>
              <a:t> limited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00FF"/>
                </a:solidFill>
              </a:rPr>
              <a:t>As particle diameter ↑, </a:t>
            </a:r>
            <a:r>
              <a:rPr lang="en-US" sz="2000" dirty="0" smtClean="0">
                <a:solidFill>
                  <a:srgbClr val="0000FF"/>
                </a:solidFill>
                <a:latin typeface="Symbol" pitchFamily="18" charset="2"/>
              </a:rPr>
              <a:t>f</a:t>
            </a:r>
            <a:r>
              <a:rPr lang="en-US" sz="2000" baseline="-25000" dirty="0" smtClean="0">
                <a:solidFill>
                  <a:srgbClr val="0000FF"/>
                </a:solidFill>
              </a:rPr>
              <a:t>n</a:t>
            </a:r>
            <a:r>
              <a:rPr lang="en-US" sz="2000" dirty="0" smtClean="0">
                <a:solidFill>
                  <a:srgbClr val="0000FF"/>
                </a:solidFill>
              </a:rPr>
              <a:t> ↑, </a:t>
            </a:r>
            <a:r>
              <a:rPr lang="en-US" sz="2000" dirty="0" smtClean="0">
                <a:solidFill>
                  <a:srgbClr val="0000FF"/>
                </a:solidFill>
                <a:latin typeface="Symbol" pitchFamily="18" charset="2"/>
              </a:rPr>
              <a:t>h</a:t>
            </a:r>
            <a:r>
              <a:rPr lang="en-US" sz="2000" dirty="0" smtClean="0">
                <a:solidFill>
                  <a:srgbClr val="0000FF"/>
                </a:solidFill>
              </a:rPr>
              <a:t>→0, </a:t>
            </a:r>
            <a:r>
              <a:rPr lang="en-US" sz="2000" dirty="0" err="1" smtClean="0">
                <a:solidFill>
                  <a:srgbClr val="0000FF"/>
                </a:solidFill>
              </a:rPr>
              <a:t>rxn</a:t>
            </a:r>
            <a:r>
              <a:rPr lang="en-US" sz="2000" dirty="0" smtClean="0">
                <a:solidFill>
                  <a:srgbClr val="0000FF"/>
                </a:solidFill>
              </a:rPr>
              <a:t> is diffusion limited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6146800" y="2860735"/>
          <a:ext cx="2540000" cy="7968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39" name="Equation" r:id="rId7" imgW="2539800" imgH="774360" progId="Equation.DSMT4">
                  <p:embed/>
                </p:oleObj>
              </mc:Choice>
              <mc:Fallback>
                <p:oleObj name="Equation" r:id="rId7" imgW="2539800" imgH="774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6800" y="2860735"/>
                        <a:ext cx="2540000" cy="7968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63849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7138" name="Object 2"/>
          <p:cNvGraphicFramePr>
            <a:graphicFrameLocks noChangeAspect="1"/>
          </p:cNvGraphicFramePr>
          <p:nvPr>
            <p:extLst/>
          </p:nvPr>
        </p:nvGraphicFramePr>
        <p:xfrm>
          <a:off x="631825" y="954088"/>
          <a:ext cx="2111375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68" name="Equation" r:id="rId3" imgW="2286000" imgH="723600" progId="Equation.DSMT4">
                  <p:embed/>
                </p:oleObj>
              </mc:Choice>
              <mc:Fallback>
                <p:oleObj name="Equation" r:id="rId3" imgW="2286000" imgH="723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825" y="954088"/>
                        <a:ext cx="2111375" cy="722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7139" name="Object 3"/>
          <p:cNvGraphicFramePr>
            <a:graphicFrameLocks noChangeAspect="1"/>
          </p:cNvGraphicFramePr>
          <p:nvPr>
            <p:extLst/>
          </p:nvPr>
        </p:nvGraphicFramePr>
        <p:xfrm>
          <a:off x="3282950" y="838200"/>
          <a:ext cx="174625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69" name="Equation" r:id="rId5" imgW="1688760" imgH="761760" progId="Equation.DSMT4">
                  <p:embed/>
                </p:oleObj>
              </mc:Choice>
              <mc:Fallback>
                <p:oleObj name="Equation" r:id="rId5" imgW="168876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2950" y="838200"/>
                        <a:ext cx="1746250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7141" name="Object 5"/>
          <p:cNvGraphicFramePr>
            <a:graphicFrameLocks noChangeAspect="1"/>
          </p:cNvGraphicFramePr>
          <p:nvPr>
            <p:extLst/>
          </p:nvPr>
        </p:nvGraphicFramePr>
        <p:xfrm>
          <a:off x="685800" y="1766590"/>
          <a:ext cx="1855788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70" name="Equation" r:id="rId7" imgW="2006280" imgH="355320" progId="Equation.DSMT4">
                  <p:embed/>
                </p:oleObj>
              </mc:Choice>
              <mc:Fallback>
                <p:oleObj name="Equation" r:id="rId7" imgW="200628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766590"/>
                        <a:ext cx="1855788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7142" name="Text Box 6"/>
          <p:cNvSpPr txBox="1">
            <a:spLocks noChangeArrowheads="1"/>
          </p:cNvSpPr>
          <p:nvPr/>
        </p:nvSpPr>
        <p:spPr bwMode="auto">
          <a:xfrm>
            <a:off x="2675042" y="1752600"/>
            <a:ext cx="258275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/>
              <a:t>surface-reaction-limited</a:t>
            </a:r>
          </a:p>
        </p:txBody>
      </p:sp>
      <p:graphicFrame>
        <p:nvGraphicFramePr>
          <p:cNvPr id="347143" name="Object 7"/>
          <p:cNvGraphicFramePr>
            <a:graphicFrameLocks noChangeAspect="1"/>
          </p:cNvGraphicFramePr>
          <p:nvPr>
            <p:extLst/>
          </p:nvPr>
        </p:nvGraphicFramePr>
        <p:xfrm>
          <a:off x="819150" y="2222500"/>
          <a:ext cx="750570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71" name="Equation" r:id="rId9" imgW="8064360" imgH="761760" progId="Equation.DSMT4">
                  <p:embed/>
                </p:oleObj>
              </mc:Choice>
              <mc:Fallback>
                <p:oleObj name="Equation" r:id="rId9" imgW="806436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150" y="2222500"/>
                        <a:ext cx="7505700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7144" name="Text Box 8"/>
          <p:cNvSpPr txBox="1">
            <a:spLocks noChangeArrowheads="1"/>
          </p:cNvSpPr>
          <p:nvPr/>
        </p:nvSpPr>
        <p:spPr bwMode="auto">
          <a:xfrm>
            <a:off x="167054" y="3040171"/>
            <a:ext cx="897694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zh-TW" dirty="0" smtClean="0">
                <a:latin typeface="Symbol" pitchFamily="18" charset="2"/>
              </a:rPr>
              <a:t>f</a:t>
            </a:r>
            <a:r>
              <a:rPr lang="en-US" altLang="zh-TW" baseline="-25000" dirty="0" smtClean="0"/>
              <a:t>1</a:t>
            </a:r>
            <a:r>
              <a:rPr lang="en-US" altLang="zh-TW" dirty="0" smtClean="0"/>
              <a:t> is large,  diffusion-limited </a:t>
            </a:r>
            <a:r>
              <a:rPr lang="en-US" altLang="zh-TW" dirty="0"/>
              <a:t>reaction </a:t>
            </a:r>
            <a:r>
              <a:rPr lang="en-US" altLang="zh-TW" dirty="0" smtClean="0"/>
              <a:t>inside the pellet (external </a:t>
            </a:r>
            <a:r>
              <a:rPr lang="en-US" altLang="zh-TW" dirty="0"/>
              <a:t>diffusion will have a negligible effect on the overall </a:t>
            </a:r>
            <a:r>
              <a:rPr lang="en-US" altLang="zh-TW" dirty="0" err="1" smtClean="0"/>
              <a:t>rxn</a:t>
            </a:r>
            <a:r>
              <a:rPr lang="en-US" altLang="zh-TW" dirty="0" smtClean="0"/>
              <a:t> rate because internal diffusion limits the </a:t>
            </a:r>
            <a:r>
              <a:rPr lang="en-US" altLang="zh-TW" dirty="0" err="1" smtClean="0"/>
              <a:t>rxn</a:t>
            </a:r>
            <a:r>
              <a:rPr lang="en-US" altLang="zh-TW" dirty="0" smtClean="0"/>
              <a:t> rate)</a:t>
            </a:r>
            <a:endParaRPr lang="en-US" altLang="zh-TW" dirty="0"/>
          </a:p>
        </p:txBody>
      </p:sp>
      <p:sp>
        <p:nvSpPr>
          <p:cNvPr id="347146" name="Text Box 10"/>
          <p:cNvSpPr txBox="1">
            <a:spLocks noChangeArrowheads="1"/>
          </p:cNvSpPr>
          <p:nvPr/>
        </p:nvSpPr>
        <p:spPr bwMode="auto">
          <a:xfrm>
            <a:off x="5867400" y="5228898"/>
            <a:ext cx="3200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TW" dirty="0"/>
              <a:t>Overall </a:t>
            </a:r>
            <a:r>
              <a:rPr lang="en-US" altLang="zh-TW" dirty="0" smtClean="0"/>
              <a:t>rate for 1st-order </a:t>
            </a:r>
            <a:r>
              <a:rPr lang="en-US" altLang="zh-TW" dirty="0" err="1" smtClean="0"/>
              <a:t>rxn</a:t>
            </a:r>
            <a:endParaRPr lang="en-US" altLang="zh-TW" dirty="0"/>
          </a:p>
        </p:txBody>
      </p:sp>
      <p:graphicFrame>
        <p:nvGraphicFramePr>
          <p:cNvPr id="347147" name="Object 11"/>
          <p:cNvGraphicFramePr>
            <a:graphicFrameLocks noChangeAspect="1"/>
          </p:cNvGraphicFramePr>
          <p:nvPr>
            <p:extLst/>
          </p:nvPr>
        </p:nvGraphicFramePr>
        <p:xfrm>
          <a:off x="592138" y="3749675"/>
          <a:ext cx="2887662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72" name="Equation" r:id="rId11" imgW="3098520" imgH="736560" progId="Equation.DSMT4">
                  <p:embed/>
                </p:oleObj>
              </mc:Choice>
              <mc:Fallback>
                <p:oleObj name="Equation" r:id="rId11" imgW="309852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138" y="3749675"/>
                        <a:ext cx="2887662" cy="741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7150" name="Object 14"/>
          <p:cNvGraphicFramePr>
            <a:graphicFrameLocks noChangeAspect="1"/>
          </p:cNvGraphicFramePr>
          <p:nvPr>
            <p:extLst/>
          </p:nvPr>
        </p:nvGraphicFramePr>
        <p:xfrm>
          <a:off x="5486400" y="1066800"/>
          <a:ext cx="2916238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73" name="Equation" r:id="rId13" imgW="3149280" imgH="355320" progId="Equation.DSMT4">
                  <p:embed/>
                </p:oleObj>
              </mc:Choice>
              <mc:Fallback>
                <p:oleObj name="Equation" r:id="rId13" imgW="314928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1066800"/>
                        <a:ext cx="2916238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7151" name="Object 15"/>
          <p:cNvGraphicFramePr>
            <a:graphicFrameLocks noChangeAspect="1"/>
          </p:cNvGraphicFramePr>
          <p:nvPr>
            <p:extLst/>
          </p:nvPr>
        </p:nvGraphicFramePr>
        <p:xfrm>
          <a:off x="6969125" y="3705225"/>
          <a:ext cx="1527175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74" name="Equation" r:id="rId15" imgW="1663560" imgH="761760" progId="Equation.DSMT4">
                  <p:embed/>
                </p:oleObj>
              </mc:Choice>
              <mc:Fallback>
                <p:oleObj name="Equation" r:id="rId15" imgW="166356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25" y="3705225"/>
                        <a:ext cx="1527175" cy="757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7152" name="Text Box 16"/>
          <p:cNvSpPr txBox="1">
            <a:spLocks noChangeArrowheads="1"/>
          </p:cNvSpPr>
          <p:nvPr/>
        </p:nvSpPr>
        <p:spPr bwMode="auto">
          <a:xfrm>
            <a:off x="3662368" y="3897868"/>
            <a:ext cx="33480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 smtClean="0"/>
              <a:t>When internal-diffusion-limited:</a:t>
            </a:r>
            <a:endParaRPr lang="en-US" altLang="zh-TW" dirty="0"/>
          </a:p>
        </p:txBody>
      </p:sp>
      <p:graphicFrame>
        <p:nvGraphicFramePr>
          <p:cNvPr id="347154" name="Object 18"/>
          <p:cNvGraphicFramePr>
            <a:graphicFrameLocks noChangeAspect="1"/>
          </p:cNvGraphicFramePr>
          <p:nvPr>
            <p:extLst/>
          </p:nvPr>
        </p:nvGraphicFramePr>
        <p:xfrm>
          <a:off x="5800725" y="4486275"/>
          <a:ext cx="2416175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75" name="Equation" r:id="rId17" imgW="2628720" imgH="774360" progId="Equation.DSMT4">
                  <p:embed/>
                </p:oleObj>
              </mc:Choice>
              <mc:Fallback>
                <p:oleObj name="Equation" r:id="rId17" imgW="2628720" imgH="774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0725" y="4486275"/>
                        <a:ext cx="2416175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7156" name="Text Box 20"/>
          <p:cNvSpPr txBox="1">
            <a:spLocks noChangeArrowheads="1"/>
          </p:cNvSpPr>
          <p:nvPr/>
        </p:nvSpPr>
        <p:spPr bwMode="auto">
          <a:xfrm>
            <a:off x="662020" y="5574475"/>
            <a:ext cx="781996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000" b="1" dirty="0" smtClean="0">
                <a:solidFill>
                  <a:srgbClr val="7030A0"/>
                </a:solidFill>
              </a:rPr>
              <a:t>To </a:t>
            </a:r>
            <a:r>
              <a:rPr lang="en-US" altLang="zh-TW" sz="2000" b="1" dirty="0">
                <a:solidFill>
                  <a:srgbClr val="7030A0"/>
                </a:solidFill>
              </a:rPr>
              <a:t>increase the </a:t>
            </a:r>
            <a:r>
              <a:rPr lang="en-US" altLang="zh-TW" sz="2000" b="1" dirty="0" smtClean="0">
                <a:solidFill>
                  <a:srgbClr val="7030A0"/>
                </a:solidFill>
              </a:rPr>
              <a:t>overall rate </a:t>
            </a:r>
            <a:r>
              <a:rPr lang="en-US" altLang="zh-TW" sz="2000" b="1" dirty="0">
                <a:solidFill>
                  <a:srgbClr val="7030A0"/>
                </a:solidFill>
              </a:rPr>
              <a:t>of </a:t>
            </a:r>
            <a:r>
              <a:rPr lang="en-US" altLang="zh-TW" sz="2000" b="1" dirty="0" smtClean="0">
                <a:solidFill>
                  <a:srgbClr val="7030A0"/>
                </a:solidFill>
              </a:rPr>
              <a:t>a </a:t>
            </a:r>
            <a:r>
              <a:rPr lang="en-US" altLang="zh-TW" sz="2000" b="1" dirty="0" err="1" smtClean="0">
                <a:solidFill>
                  <a:srgbClr val="7030A0"/>
                </a:solidFill>
              </a:rPr>
              <a:t>rxn</a:t>
            </a:r>
            <a:r>
              <a:rPr lang="en-US" altLang="zh-TW" sz="2000" b="1" dirty="0" smtClean="0">
                <a:solidFill>
                  <a:srgbClr val="7030A0"/>
                </a:solidFill>
              </a:rPr>
              <a:t> limited by internal diffusion</a:t>
            </a:r>
            <a:endParaRPr lang="en-US" altLang="zh-TW" sz="2000" b="1" dirty="0">
              <a:solidFill>
                <a:srgbClr val="7030A0"/>
              </a:solidFill>
            </a:endParaRPr>
          </a:p>
        </p:txBody>
      </p:sp>
      <p:sp>
        <p:nvSpPr>
          <p:cNvPr id="347157" name="Text Box 21"/>
          <p:cNvSpPr txBox="1">
            <a:spLocks noChangeArrowheads="1"/>
          </p:cNvSpPr>
          <p:nvPr/>
        </p:nvSpPr>
        <p:spPr bwMode="auto">
          <a:xfrm>
            <a:off x="689464" y="5922635"/>
            <a:ext cx="776507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zh-TW" altLang="zh-TW" dirty="0"/>
              <a:t>(1) </a:t>
            </a:r>
            <a:r>
              <a:rPr lang="en-US" altLang="zh-TW" dirty="0"/>
              <a:t>decrease the </a:t>
            </a:r>
            <a:r>
              <a:rPr lang="en-US" altLang="zh-TW" dirty="0">
                <a:solidFill>
                  <a:srgbClr val="FF3399"/>
                </a:solidFill>
              </a:rPr>
              <a:t>radius R	</a:t>
            </a:r>
            <a:r>
              <a:rPr lang="en-US" altLang="zh-TW" dirty="0"/>
              <a:t>	</a:t>
            </a:r>
            <a:r>
              <a:rPr lang="en-US" altLang="zh-TW" dirty="0" smtClean="0"/>
              <a:t>(</a:t>
            </a:r>
            <a:r>
              <a:rPr lang="en-US" altLang="zh-TW" dirty="0"/>
              <a:t>3) increase the </a:t>
            </a:r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</a:rPr>
              <a:t>concentration of A</a:t>
            </a:r>
            <a:endParaRPr lang="en-US" altLang="zh-TW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dirty="0" smtClean="0"/>
              <a:t>(</a:t>
            </a:r>
            <a:r>
              <a:rPr lang="en-US" altLang="zh-TW" dirty="0"/>
              <a:t>2) increase the </a:t>
            </a:r>
            <a:r>
              <a:rPr lang="en-US" altLang="zh-TW" dirty="0" smtClean="0">
                <a:solidFill>
                  <a:srgbClr val="00CC00"/>
                </a:solidFill>
              </a:rPr>
              <a:t>temperature</a:t>
            </a:r>
            <a:r>
              <a:rPr lang="en-US" altLang="zh-TW" dirty="0" smtClean="0"/>
              <a:t>	(</a:t>
            </a:r>
            <a:r>
              <a:rPr lang="en-US" altLang="zh-TW" dirty="0"/>
              <a:t>4) increase the </a:t>
            </a:r>
            <a:r>
              <a:rPr lang="en-US" altLang="zh-TW" dirty="0">
                <a:solidFill>
                  <a:srgbClr val="00B0F0"/>
                </a:solidFill>
              </a:rPr>
              <a:t>internal surface area</a:t>
            </a:r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Review: Effectiveness Factor &amp; </a:t>
            </a:r>
            <a:r>
              <a:rPr lang="en-US" sz="3600" dirty="0" err="1" smtClean="0">
                <a:solidFill>
                  <a:schemeClr val="tx1"/>
                </a:solidFill>
              </a:rPr>
              <a:t>Rxn</a:t>
            </a:r>
            <a:r>
              <a:rPr lang="en-US" sz="3600" dirty="0" smtClean="0">
                <a:solidFill>
                  <a:schemeClr val="tx1"/>
                </a:solidFill>
              </a:rPr>
              <a:t> Rate</a:t>
            </a:r>
            <a:endParaRPr lang="en-US" sz="3600" dirty="0">
              <a:solidFill>
                <a:schemeClr val="tx1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304800" y="4786858"/>
          <a:ext cx="1881188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76" name="Equation" r:id="rId19" imgW="2031840" imgH="355320" progId="Equation.DSMT4">
                  <p:embed/>
                </p:oleObj>
              </mc:Choice>
              <mc:Fallback>
                <p:oleObj name="Equation" r:id="rId19" imgW="203184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786858"/>
                        <a:ext cx="1881188" cy="35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/>
          </p:nvPr>
        </p:nvGraphicFramePr>
        <p:xfrm>
          <a:off x="2386013" y="4507458"/>
          <a:ext cx="3152775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77" name="Equation" r:id="rId21" imgW="3403440" imgH="761760" progId="Equation.DSMT4">
                  <p:embed/>
                </p:oleObj>
              </mc:Choice>
              <mc:Fallback>
                <p:oleObj name="Equation" r:id="rId21" imgW="340344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6013" y="4507458"/>
                        <a:ext cx="3152775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Elbow Connector 4"/>
          <p:cNvCxnSpPr/>
          <p:nvPr/>
        </p:nvCxnSpPr>
        <p:spPr>
          <a:xfrm rot="5400000">
            <a:off x="2407920" y="-595412"/>
            <a:ext cx="3383280" cy="7406640"/>
          </a:xfrm>
          <a:prstGeom prst="bentConnector3">
            <a:avLst>
              <a:gd name="adj1" fmla="val 22223"/>
            </a:avLst>
          </a:prstGeom>
          <a:ln w="28575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4254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>
            <a:normAutofit/>
          </a:bodyPr>
          <a:lstStyle/>
          <a:p>
            <a:r>
              <a:rPr lang="en-US" dirty="0" smtClean="0"/>
              <a:t>L21: Simultaneous Internal Diffusion &amp; External Diffusion</a:t>
            </a:r>
            <a:endParaRPr lang="en-US" dirty="0"/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52400" y="3354387"/>
            <a:ext cx="2666999" cy="2436813"/>
            <a:chOff x="317" y="772"/>
            <a:chExt cx="1680" cy="1535"/>
          </a:xfrm>
        </p:grpSpPr>
        <p:sp>
          <p:nvSpPr>
            <p:cNvPr id="4" name="Oval 3" descr="小網點"/>
            <p:cNvSpPr>
              <a:spLocks noChangeArrowheads="1"/>
            </p:cNvSpPr>
            <p:nvPr/>
          </p:nvSpPr>
          <p:spPr bwMode="auto">
            <a:xfrm>
              <a:off x="573" y="1032"/>
              <a:ext cx="1059" cy="1021"/>
            </a:xfrm>
            <a:prstGeom prst="ellipse">
              <a:avLst/>
            </a:prstGeom>
            <a:pattFill prst="smConfetti">
              <a:fgClr>
                <a:srgbClr val="000000"/>
              </a:fgClr>
              <a:bgClr>
                <a:srgbClr val="FFFFFF"/>
              </a:bgClr>
            </a:patt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317" y="772"/>
              <a:ext cx="1574" cy="153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1632" y="853"/>
              <a:ext cx="365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altLang="zh-TW" sz="2000"/>
                <a:t>C</a:t>
              </a:r>
              <a:r>
                <a:rPr lang="en-GB" altLang="zh-TW" sz="2000" baseline="-25000"/>
                <a:t>Ab</a:t>
              </a:r>
              <a:endParaRPr lang="en-GB" altLang="zh-TW" sz="2000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017" y="793"/>
              <a:ext cx="35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altLang="zh-TW" sz="2000" dirty="0"/>
                <a:t>C</a:t>
              </a:r>
              <a:r>
                <a:rPr lang="en-GB" altLang="zh-TW" sz="2000" baseline="-25000" dirty="0"/>
                <a:t>As</a:t>
              </a:r>
              <a:endParaRPr lang="en-GB" altLang="zh-TW" sz="2000" dirty="0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H="1">
              <a:off x="1278" y="958"/>
              <a:ext cx="327" cy="9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 flipH="1">
              <a:off x="1099" y="1052"/>
              <a:ext cx="187" cy="50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157" y="1244"/>
              <a:ext cx="39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altLang="zh-TW" sz="2000" dirty="0"/>
                <a:t>C(r)</a:t>
              </a:r>
            </a:p>
          </p:txBody>
        </p:sp>
      </p:grp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2895600" y="2971800"/>
            <a:ext cx="6172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TW" sz="2000" b="1" dirty="0">
                <a:solidFill>
                  <a:srgbClr val="7030A0"/>
                </a:solidFill>
              </a:rPr>
              <a:t>At steady-state</a:t>
            </a:r>
            <a:r>
              <a:rPr lang="en-US" altLang="zh-TW" sz="2000" dirty="0" smtClean="0">
                <a:solidFill>
                  <a:srgbClr val="7030A0"/>
                </a:solidFill>
              </a:rPr>
              <a:t>: transport </a:t>
            </a:r>
            <a:r>
              <a:rPr lang="en-US" altLang="zh-TW" sz="2000" dirty="0">
                <a:solidFill>
                  <a:srgbClr val="7030A0"/>
                </a:solidFill>
              </a:rPr>
              <a:t>of </a:t>
            </a:r>
            <a:r>
              <a:rPr lang="en-US" altLang="zh-TW" sz="2000" dirty="0" smtClean="0">
                <a:solidFill>
                  <a:srgbClr val="7030A0"/>
                </a:solidFill>
              </a:rPr>
              <a:t>reactants </a:t>
            </a:r>
            <a:r>
              <a:rPr lang="en-US" altLang="zh-TW" sz="2000" dirty="0">
                <a:solidFill>
                  <a:srgbClr val="7030A0"/>
                </a:solidFill>
              </a:rPr>
              <a:t>from </a:t>
            </a:r>
            <a:r>
              <a:rPr lang="en-US" altLang="zh-TW" sz="2000" dirty="0" smtClean="0">
                <a:solidFill>
                  <a:srgbClr val="7030A0"/>
                </a:solidFill>
              </a:rPr>
              <a:t>bulk </a:t>
            </a:r>
            <a:r>
              <a:rPr lang="en-US" altLang="zh-TW" sz="2000" dirty="0">
                <a:solidFill>
                  <a:srgbClr val="7030A0"/>
                </a:solidFill>
              </a:rPr>
              <a:t>fluid to </a:t>
            </a:r>
            <a:r>
              <a:rPr lang="en-US" altLang="zh-TW" sz="2000" dirty="0" smtClean="0">
                <a:solidFill>
                  <a:srgbClr val="7030A0"/>
                </a:solidFill>
              </a:rPr>
              <a:t>external catalyst surface is </a:t>
            </a:r>
            <a:r>
              <a:rPr lang="en-US" altLang="zh-TW" sz="2000" dirty="0">
                <a:solidFill>
                  <a:srgbClr val="7030A0"/>
                </a:solidFill>
              </a:rPr>
              <a:t>equal </a:t>
            </a:r>
            <a:r>
              <a:rPr lang="en-US" altLang="zh-TW" sz="2000" dirty="0" smtClean="0">
                <a:solidFill>
                  <a:srgbClr val="7030A0"/>
                </a:solidFill>
              </a:rPr>
              <a:t>to </a:t>
            </a:r>
            <a:r>
              <a:rPr lang="en-US" altLang="zh-TW" sz="2000" dirty="0">
                <a:solidFill>
                  <a:srgbClr val="7030A0"/>
                </a:solidFill>
              </a:rPr>
              <a:t>net rate of </a:t>
            </a:r>
            <a:r>
              <a:rPr lang="en-US" altLang="zh-TW" sz="2000" dirty="0" smtClean="0">
                <a:solidFill>
                  <a:srgbClr val="7030A0"/>
                </a:solidFill>
              </a:rPr>
              <a:t>reactant consumption in/on </a:t>
            </a:r>
            <a:r>
              <a:rPr lang="en-US" altLang="zh-TW" sz="2000" dirty="0">
                <a:solidFill>
                  <a:srgbClr val="7030A0"/>
                </a:solidFill>
              </a:rPr>
              <a:t>the pellet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2932234" y="4038600"/>
            <a:ext cx="598316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TW" sz="2000" dirty="0"/>
              <a:t>M</a:t>
            </a:r>
            <a:r>
              <a:rPr lang="en-US" altLang="zh-TW" sz="2000" dirty="0" smtClean="0"/>
              <a:t>olar </a:t>
            </a:r>
            <a:r>
              <a:rPr lang="en-US" altLang="zh-TW" sz="2000" dirty="0"/>
              <a:t>rate of mass transfer from </a:t>
            </a:r>
            <a:r>
              <a:rPr lang="en-US" altLang="zh-TW" sz="2000" dirty="0" smtClean="0"/>
              <a:t>bulk </a:t>
            </a:r>
            <a:r>
              <a:rPr lang="en-US" altLang="zh-TW" sz="2000" dirty="0"/>
              <a:t>fluid to </a:t>
            </a:r>
            <a:r>
              <a:rPr lang="en-US" altLang="zh-TW" sz="2000" dirty="0" smtClean="0"/>
              <a:t>external </a:t>
            </a:r>
            <a:r>
              <a:rPr lang="en-US" altLang="zh-TW" sz="2000" dirty="0"/>
              <a:t>surface:</a:t>
            </a:r>
          </a:p>
        </p:txBody>
      </p:sp>
      <p:graphicFrame>
        <p:nvGraphicFramePr>
          <p:cNvPr id="13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0838084"/>
              </p:ext>
            </p:extLst>
          </p:nvPr>
        </p:nvGraphicFramePr>
        <p:xfrm>
          <a:off x="5461728" y="4430713"/>
          <a:ext cx="1871663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0" name="Equation" r:id="rId3" imgW="2031840" imgH="355320" progId="Equation.DSMT4">
                  <p:embed/>
                </p:oleObj>
              </mc:Choice>
              <mc:Fallback>
                <p:oleObj name="Equation" r:id="rId3" imgW="2031840" imgH="3553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728" y="4430713"/>
                        <a:ext cx="1871663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Line 15"/>
          <p:cNvSpPr>
            <a:spLocks noChangeShapeType="1"/>
          </p:cNvSpPr>
          <p:nvPr/>
        </p:nvSpPr>
        <p:spPr bwMode="auto">
          <a:xfrm flipH="1">
            <a:off x="5772757" y="4779575"/>
            <a:ext cx="420588" cy="255648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4782157" y="4971662"/>
            <a:ext cx="129554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000" dirty="0"/>
              <a:t>molar flux</a:t>
            </a:r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 flipH="1">
            <a:off x="6719126" y="4755762"/>
            <a:ext cx="45719" cy="584261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3181957" y="5302699"/>
            <a:ext cx="52806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000" dirty="0"/>
              <a:t>external surface area per unit reactor volume</a:t>
            </a:r>
          </a:p>
        </p:txBody>
      </p:sp>
      <p:sp>
        <p:nvSpPr>
          <p:cNvPr id="18" name="Line 19"/>
          <p:cNvSpPr>
            <a:spLocks noChangeShapeType="1"/>
          </p:cNvSpPr>
          <p:nvPr/>
        </p:nvSpPr>
        <p:spPr bwMode="auto">
          <a:xfrm>
            <a:off x="7188759" y="4724400"/>
            <a:ext cx="76200" cy="3048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7036359" y="4939913"/>
            <a:ext cx="187904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000" dirty="0"/>
              <a:t>reactor volume</a:t>
            </a:r>
          </a:p>
        </p:txBody>
      </p:sp>
      <p:sp>
        <p:nvSpPr>
          <p:cNvPr id="20" name="Text Box 21"/>
          <p:cNvSpPr txBox="1">
            <a:spLocks noChangeArrowheads="1"/>
          </p:cNvSpPr>
          <p:nvPr/>
        </p:nvSpPr>
        <p:spPr bwMode="auto">
          <a:xfrm>
            <a:off x="0" y="5730994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TW" sz="2000" dirty="0">
                <a:solidFill>
                  <a:srgbClr val="7030A0"/>
                </a:solidFill>
              </a:rPr>
              <a:t>This molar rate of mass transfer to </a:t>
            </a:r>
            <a:r>
              <a:rPr lang="en-US" altLang="zh-TW" sz="2000" dirty="0" smtClean="0">
                <a:solidFill>
                  <a:srgbClr val="7030A0"/>
                </a:solidFill>
              </a:rPr>
              <a:t>surface </a:t>
            </a:r>
            <a:r>
              <a:rPr lang="en-US" altLang="zh-TW" sz="2000" dirty="0">
                <a:solidFill>
                  <a:srgbClr val="7030A0"/>
                </a:solidFill>
              </a:rPr>
              <a:t>is equal to </a:t>
            </a:r>
            <a:r>
              <a:rPr lang="en-US" altLang="zh-TW" sz="2000" dirty="0" smtClean="0">
                <a:solidFill>
                  <a:srgbClr val="7030A0"/>
                </a:solidFill>
              </a:rPr>
              <a:t>net </a:t>
            </a:r>
            <a:r>
              <a:rPr lang="en-US" altLang="zh-TW" sz="2000" dirty="0" err="1" smtClean="0">
                <a:solidFill>
                  <a:srgbClr val="7030A0"/>
                </a:solidFill>
              </a:rPr>
              <a:t>rxn</a:t>
            </a:r>
            <a:r>
              <a:rPr lang="en-US" altLang="zh-TW" sz="2000" dirty="0" smtClean="0">
                <a:solidFill>
                  <a:srgbClr val="7030A0"/>
                </a:solidFill>
              </a:rPr>
              <a:t> rate </a:t>
            </a:r>
            <a:r>
              <a:rPr lang="en-US" altLang="zh-TW" sz="2000" u="sng" dirty="0" smtClean="0">
                <a:solidFill>
                  <a:srgbClr val="7030A0"/>
                </a:solidFill>
              </a:rPr>
              <a:t>on &amp; in </a:t>
            </a:r>
            <a:r>
              <a:rPr lang="en-US" altLang="zh-TW" sz="2000" dirty="0" smtClean="0">
                <a:solidFill>
                  <a:srgbClr val="7030A0"/>
                </a:solidFill>
              </a:rPr>
              <a:t>pellet!</a:t>
            </a:r>
            <a:endParaRPr lang="en-US" altLang="zh-TW" sz="2000" dirty="0">
              <a:solidFill>
                <a:srgbClr val="7030A0"/>
              </a:solidFill>
            </a:endParaRPr>
          </a:p>
        </p:txBody>
      </p:sp>
      <p:graphicFrame>
        <p:nvGraphicFramePr>
          <p:cNvPr id="22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94947"/>
              </p:ext>
            </p:extLst>
          </p:nvPr>
        </p:nvGraphicFramePr>
        <p:xfrm>
          <a:off x="2469356" y="6196013"/>
          <a:ext cx="4205288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1" name="Equation" r:id="rId5" imgW="4520880" imgH="355320" progId="Equation.DSMT4">
                  <p:embed/>
                </p:oleObj>
              </mc:Choice>
              <mc:Fallback>
                <p:oleObj name="Equation" r:id="rId5" imgW="4520880" imgH="3553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9356" y="6196013"/>
                        <a:ext cx="4205288" cy="35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190867" y="1451660"/>
            <a:ext cx="87622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Goal: Derive a new rate </a:t>
            </a:r>
            <a:r>
              <a:rPr lang="en-US" sz="2000" dirty="0" err="1" smtClean="0">
                <a:solidFill>
                  <a:srgbClr val="006600"/>
                </a:solidFill>
              </a:rPr>
              <a:t>eq</a:t>
            </a:r>
            <a:r>
              <a:rPr lang="en-US" sz="2000" dirty="0" smtClean="0">
                <a:solidFill>
                  <a:srgbClr val="006600"/>
                </a:solidFill>
              </a:rPr>
              <a:t> that accounts for </a:t>
            </a:r>
            <a:r>
              <a:rPr lang="en-US" sz="2000" i="1" dirty="0" smtClean="0">
                <a:solidFill>
                  <a:srgbClr val="006600"/>
                </a:solidFill>
              </a:rPr>
              <a:t>internal &amp; external </a:t>
            </a:r>
            <a:r>
              <a:rPr lang="en-US" sz="2000" dirty="0" smtClean="0">
                <a:solidFill>
                  <a:srgbClr val="006600"/>
                </a:solidFill>
              </a:rPr>
              <a:t>diffusion</a:t>
            </a:r>
          </a:p>
          <a:p>
            <a:pPr marL="225425" indent="225425">
              <a:buFont typeface="Arial" pitchFamily="34" charset="0"/>
              <a:buChar char="•"/>
            </a:pPr>
            <a:r>
              <a:rPr lang="en-US" sz="2000" dirty="0" smtClean="0"/>
              <a:t>-</a:t>
            </a:r>
            <a:r>
              <a:rPr lang="en-US" sz="2000" dirty="0" err="1" smtClean="0"/>
              <a:t>r’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 is a function of reactant concentration</a:t>
            </a:r>
          </a:p>
          <a:p>
            <a:pPr marL="225425" indent="225425">
              <a:buFont typeface="Arial" pitchFamily="34" charset="0"/>
              <a:buChar char="•"/>
            </a:pPr>
            <a:r>
              <a:rPr lang="en-US" sz="2000" dirty="0" smtClean="0"/>
              <a:t>Reactant </a:t>
            </a:r>
            <a:r>
              <a:rPr lang="en-US" sz="2000" dirty="0" err="1" smtClean="0"/>
              <a:t>conc</a:t>
            </a:r>
            <a:r>
              <a:rPr lang="en-US" sz="2000" dirty="0" smtClean="0"/>
              <a:t> is affected by internal &amp; external diffusion</a:t>
            </a:r>
          </a:p>
          <a:p>
            <a:pPr marL="225425" indent="225425">
              <a:buFont typeface="Arial" pitchFamily="34" charset="0"/>
              <a:buChar char="•"/>
            </a:pPr>
            <a:r>
              <a:rPr lang="en-US" sz="2000" dirty="0" smtClean="0"/>
              <a:t>Express reactant </a:t>
            </a:r>
            <a:r>
              <a:rPr lang="en-US" sz="2000" dirty="0" err="1" smtClean="0"/>
              <a:t>conc</a:t>
            </a:r>
            <a:r>
              <a:rPr lang="en-US" sz="2000" dirty="0" smtClean="0"/>
              <a:t> in terms of diffusion-related constants &amp; variables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14668" y="2732567"/>
            <a:ext cx="25651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Arial"/>
                <a:cs typeface="Arial"/>
              </a:rPr>
              <a:t>→</a:t>
            </a:r>
            <a:r>
              <a:rPr lang="en-US" sz="2000" dirty="0" smtClean="0">
                <a:solidFill>
                  <a:srgbClr val="0000FF"/>
                </a:solidFill>
              </a:rPr>
              <a:t>Use mole balance 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 animBg="1"/>
      <p:bldP spid="15" grpId="0"/>
      <p:bldP spid="16" grpId="0" animBg="1"/>
      <p:bldP spid="17" grpId="0"/>
      <p:bldP spid="18" grpId="0" animBg="1"/>
      <p:bldP spid="19" grpId="0"/>
      <p:bldP spid="20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Basic Molar Balance at Pellet Surface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83192" y="1482298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1219200" y="1066800"/>
            <a:ext cx="1163548" cy="1200329"/>
            <a:chOff x="284252" y="1273314"/>
            <a:chExt cx="1163548" cy="1200329"/>
          </a:xfrm>
        </p:grpSpPr>
        <p:sp>
          <p:nvSpPr>
            <p:cNvPr id="3" name="TextBox 2"/>
            <p:cNvSpPr txBox="1"/>
            <p:nvPr/>
          </p:nvSpPr>
          <p:spPr>
            <a:xfrm>
              <a:off x="350178" y="1273314"/>
              <a:ext cx="1066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0000FF"/>
                  </a:solidFill>
                </a:rPr>
                <a:t>Flux: bulk to external  surface</a:t>
              </a:r>
            </a:p>
          </p:txBody>
        </p:sp>
        <p:sp>
          <p:nvSpPr>
            <p:cNvPr id="8" name="Left Brace 7"/>
            <p:cNvSpPr/>
            <p:nvPr/>
          </p:nvSpPr>
          <p:spPr>
            <a:xfrm>
              <a:off x="284252" y="1301978"/>
              <a:ext cx="152400" cy="1143000"/>
            </a:xfrm>
            <a:prstGeom prst="lef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Left Brace 9"/>
            <p:cNvSpPr/>
            <p:nvPr/>
          </p:nvSpPr>
          <p:spPr>
            <a:xfrm flipH="1">
              <a:off x="1295400" y="1301978"/>
              <a:ext cx="152400" cy="1143000"/>
            </a:xfrm>
            <a:prstGeom prst="lef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191000" y="1066800"/>
            <a:ext cx="1260296" cy="1200329"/>
            <a:chOff x="3540304" y="1293793"/>
            <a:chExt cx="1260296" cy="1200329"/>
          </a:xfrm>
        </p:grpSpPr>
        <p:sp>
          <p:nvSpPr>
            <p:cNvPr id="5" name="TextBox 4"/>
            <p:cNvSpPr txBox="1"/>
            <p:nvPr/>
          </p:nvSpPr>
          <p:spPr>
            <a:xfrm>
              <a:off x="3581400" y="1293793"/>
              <a:ext cx="12192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</a:rPr>
                <a:t>Actual </a:t>
              </a:r>
              <a:r>
                <a:rPr lang="en-US" dirty="0" err="1" smtClean="0">
                  <a:solidFill>
                    <a:srgbClr val="0000FF"/>
                  </a:solidFill>
                </a:rPr>
                <a:t>rxn</a:t>
              </a:r>
              <a:r>
                <a:rPr lang="en-US" dirty="0" smtClean="0">
                  <a:solidFill>
                    <a:srgbClr val="0000FF"/>
                  </a:solidFill>
                </a:rPr>
                <a:t> rate per unit total S.A.</a:t>
              </a:r>
            </a:p>
          </p:txBody>
        </p:sp>
        <p:sp>
          <p:nvSpPr>
            <p:cNvPr id="9" name="Left Brace 8"/>
            <p:cNvSpPr/>
            <p:nvPr/>
          </p:nvSpPr>
          <p:spPr>
            <a:xfrm>
              <a:off x="3540304" y="1322457"/>
              <a:ext cx="152400" cy="1143000"/>
            </a:xfrm>
            <a:prstGeom prst="lef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Left Brace 10"/>
            <p:cNvSpPr/>
            <p:nvPr/>
          </p:nvSpPr>
          <p:spPr>
            <a:xfrm flipH="1">
              <a:off x="4648200" y="1322457"/>
              <a:ext cx="152400" cy="1143000"/>
            </a:xfrm>
            <a:prstGeom prst="lef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2637452" y="1343799"/>
            <a:ext cx="1295400" cy="646331"/>
            <a:chOff x="1752600" y="1273314"/>
            <a:chExt cx="1295400" cy="646331"/>
          </a:xfrm>
        </p:grpSpPr>
        <p:sp>
          <p:nvSpPr>
            <p:cNvPr id="4" name="TextBox 3"/>
            <p:cNvSpPr txBox="1"/>
            <p:nvPr/>
          </p:nvSpPr>
          <p:spPr>
            <a:xfrm>
              <a:off x="1752600" y="1273314"/>
              <a:ext cx="1295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0000FF"/>
                  </a:solidFill>
                </a:rPr>
                <a:t>External S.A. </a:t>
              </a:r>
            </a:p>
          </p:txBody>
        </p:sp>
        <p:sp>
          <p:nvSpPr>
            <p:cNvPr id="13" name="Left Brace 12"/>
            <p:cNvSpPr/>
            <p:nvPr/>
          </p:nvSpPr>
          <p:spPr>
            <a:xfrm>
              <a:off x="1843356" y="1301978"/>
              <a:ext cx="152400" cy="548640"/>
            </a:xfrm>
            <a:prstGeom prst="lef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Left Brace 13"/>
            <p:cNvSpPr/>
            <p:nvPr/>
          </p:nvSpPr>
          <p:spPr>
            <a:xfrm flipH="1">
              <a:off x="2803134" y="1301978"/>
              <a:ext cx="152400" cy="548640"/>
            </a:xfrm>
            <a:prstGeom prst="lef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3686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7141503"/>
              </p:ext>
            </p:extLst>
          </p:nvPr>
        </p:nvGraphicFramePr>
        <p:xfrm>
          <a:off x="1390650" y="2378808"/>
          <a:ext cx="636270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38" name="Equation" r:id="rId3" imgW="6870600" imgH="380880" progId="Equation.DSMT4">
                  <p:embed/>
                </p:oleObj>
              </mc:Choice>
              <mc:Fallback>
                <p:oleObj name="Equation" r:id="rId3" imgW="6870600" imgH="3808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0650" y="2378808"/>
                        <a:ext cx="6362700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2382748" y="148229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50656" y="2775556"/>
            <a:ext cx="72426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</a:t>
            </a:r>
            <a:r>
              <a:rPr lang="en-US" sz="2000" baseline="-25000" dirty="0" smtClean="0"/>
              <a:t>c</a:t>
            </a:r>
            <a:r>
              <a:rPr lang="en-US" sz="2000" dirty="0" smtClean="0"/>
              <a:t>: external surface area per reactor volume (m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/m</a:t>
            </a:r>
            <a:r>
              <a:rPr lang="en-US" sz="2000" baseline="30000" dirty="0" smtClean="0"/>
              <a:t>3</a:t>
            </a:r>
            <a:r>
              <a:rPr lang="en-US" sz="2000" dirty="0" smtClean="0"/>
              <a:t>)</a:t>
            </a:r>
          </a:p>
          <a:p>
            <a:r>
              <a:rPr lang="en-US" sz="2000" dirty="0" smtClean="0">
                <a:latin typeface="Symbol" pitchFamily="18" charset="2"/>
              </a:rPr>
              <a:t>D</a:t>
            </a:r>
            <a:r>
              <a:rPr lang="en-US" sz="2000" dirty="0" smtClean="0"/>
              <a:t>V: reactor volume (m</a:t>
            </a:r>
            <a:r>
              <a:rPr lang="en-US" sz="2000" baseline="30000" dirty="0" smtClean="0"/>
              <a:t>3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-</a:t>
            </a:r>
            <a:r>
              <a:rPr lang="en-US" sz="2000" dirty="0" err="1" smtClean="0"/>
              <a:t>r’’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: rate of reaction per unit surface area (mol/m</a:t>
            </a:r>
            <a:r>
              <a:rPr lang="en-US" sz="2000" baseline="30000" dirty="0" smtClean="0"/>
              <a:t>2</a:t>
            </a:r>
            <a:r>
              <a:rPr lang="en-US" sz="2000" dirty="0" smtClean="0">
                <a:latin typeface="Arial"/>
                <a:cs typeface="Arial"/>
              </a:rPr>
              <a:t>·s)</a:t>
            </a:r>
            <a:endParaRPr lang="en-US" sz="2000" dirty="0" smtClean="0"/>
          </a:p>
          <a:p>
            <a:r>
              <a:rPr lang="en-US" sz="2000" dirty="0" smtClean="0"/>
              <a:t>S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: surface area of catalyst per unit mass of catalyst (m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/g cat)</a:t>
            </a:r>
          </a:p>
          <a:p>
            <a:r>
              <a:rPr lang="en-US" sz="2000" dirty="0" err="1" smtClean="0">
                <a:latin typeface="Symbol" pitchFamily="18" charset="2"/>
              </a:rPr>
              <a:t>r</a:t>
            </a:r>
            <a:r>
              <a:rPr lang="en-US" sz="2000" baseline="-25000" dirty="0" err="1" smtClean="0"/>
              <a:t>b</a:t>
            </a:r>
            <a:r>
              <a:rPr lang="en-US" sz="2000" dirty="0" smtClean="0"/>
              <a:t>: </a:t>
            </a:r>
            <a:r>
              <a:rPr lang="en-US" sz="2000" dirty="0" smtClean="0">
                <a:sym typeface="Symbol" pitchFamily="18" charset="2"/>
              </a:rPr>
              <a:t>bulk density</a:t>
            </a:r>
            <a:r>
              <a:rPr lang="en-US" sz="2000" i="1" dirty="0" smtClean="0">
                <a:sym typeface="Symbol" pitchFamily="18" charset="2"/>
              </a:rPr>
              <a:t>, </a:t>
            </a:r>
            <a:r>
              <a:rPr lang="en-US" sz="2000" dirty="0" smtClean="0">
                <a:sym typeface="Symbol" pitchFamily="18" charset="2"/>
              </a:rPr>
              <a:t>catalyst mass/ reactor volume </a:t>
            </a:r>
            <a:r>
              <a:rPr lang="en-US" sz="2000" dirty="0" err="1" smtClean="0">
                <a:latin typeface="Symbol" pitchFamily="18" charset="2"/>
              </a:rPr>
              <a:t>r</a:t>
            </a:r>
            <a:r>
              <a:rPr lang="en-US" sz="2000" baseline="-25000" dirty="0" err="1" smtClean="0"/>
              <a:t>b</a:t>
            </a:r>
            <a:r>
              <a:rPr lang="en-US" sz="2000" dirty="0" smtClean="0">
                <a:sym typeface="Symbol" pitchFamily="18" charset="2"/>
              </a:rPr>
              <a:t>=</a:t>
            </a:r>
            <a:r>
              <a:rPr lang="en-US" sz="2000" dirty="0" err="1" smtClean="0">
                <a:latin typeface="Symbol" pitchFamily="18" charset="2"/>
              </a:rPr>
              <a:t>r</a:t>
            </a:r>
            <a:r>
              <a:rPr lang="en-US" sz="2000" baseline="-25000" dirty="0" err="1" smtClean="0"/>
              <a:t>c</a:t>
            </a:r>
            <a:r>
              <a:rPr lang="en-US" sz="2000" dirty="0" smtClean="0"/>
              <a:t>(1-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f)</a:t>
            </a:r>
            <a:endParaRPr lang="en-US" altLang="zh-TW" sz="2000" dirty="0" smtClean="0">
              <a:sym typeface="Symbol" pitchFamily="18" charset="2"/>
            </a:endParaRPr>
          </a:p>
          <a:p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f</a:t>
            </a:r>
            <a:r>
              <a:rPr lang="en-US" altLang="zh-TW" sz="2000" dirty="0" smtClean="0">
                <a:sym typeface="Symbol" pitchFamily="18" charset="2"/>
              </a:rPr>
              <a:t>: porosity of bed (void fraction)	         </a:t>
            </a:r>
            <a:r>
              <a:rPr lang="en-US" altLang="zh-TW" sz="2000" i="1" dirty="0" smtClean="0">
                <a:sym typeface="Symbol" pitchFamily="18" charset="2"/>
              </a:rPr>
              <a:t></a:t>
            </a:r>
            <a:r>
              <a:rPr lang="en-US" altLang="zh-TW" sz="2000" i="1" baseline="-25000" dirty="0">
                <a:sym typeface="Symbol" pitchFamily="18" charset="2"/>
              </a:rPr>
              <a:t>c</a:t>
            </a:r>
            <a:r>
              <a:rPr lang="en-US" altLang="zh-TW" sz="2000" dirty="0">
                <a:sym typeface="Symbol" pitchFamily="18" charset="2"/>
              </a:rPr>
              <a:t>: catalyst </a:t>
            </a:r>
            <a:r>
              <a:rPr lang="en-US" altLang="zh-TW" sz="2000" dirty="0" smtClean="0">
                <a:sym typeface="Symbol" pitchFamily="18" charset="2"/>
              </a:rPr>
              <a:t>density</a:t>
            </a:r>
            <a:endParaRPr lang="en-US" altLang="zh-TW" sz="2000" dirty="0">
              <a:sym typeface="Symbol" pitchFamily="18" charset="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603696" y="148229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5923052" y="1343799"/>
            <a:ext cx="1524000" cy="646331"/>
            <a:chOff x="6110556" y="1305674"/>
            <a:chExt cx="1524000" cy="646331"/>
          </a:xfrm>
        </p:grpSpPr>
        <p:sp>
          <p:nvSpPr>
            <p:cNvPr id="6" name="TextBox 5"/>
            <p:cNvSpPr txBox="1"/>
            <p:nvPr/>
          </p:nvSpPr>
          <p:spPr>
            <a:xfrm>
              <a:off x="6110556" y="1305674"/>
              <a:ext cx="1524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0000FF"/>
                  </a:solidFill>
                </a:rPr>
                <a:t>external + internal S.A.</a:t>
              </a:r>
              <a:endParaRPr lang="en-US" dirty="0" smtClean="0"/>
            </a:p>
          </p:txBody>
        </p:sp>
        <p:sp>
          <p:nvSpPr>
            <p:cNvPr id="22" name="Left Brace 21"/>
            <p:cNvSpPr/>
            <p:nvPr/>
          </p:nvSpPr>
          <p:spPr>
            <a:xfrm>
              <a:off x="6126822" y="1371600"/>
              <a:ext cx="152400" cy="548640"/>
            </a:xfrm>
            <a:prstGeom prst="lef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Left Brace 22"/>
            <p:cNvSpPr/>
            <p:nvPr/>
          </p:nvSpPr>
          <p:spPr>
            <a:xfrm flipH="1">
              <a:off x="7467600" y="1371600"/>
              <a:ext cx="152400" cy="548640"/>
            </a:xfrm>
            <a:prstGeom prst="lef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3686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4484256"/>
              </p:ext>
            </p:extLst>
          </p:nvPr>
        </p:nvGraphicFramePr>
        <p:xfrm>
          <a:off x="2417852" y="4764978"/>
          <a:ext cx="445770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39" name="Equation" r:id="rId5" imgW="4813200" imgH="380880" progId="Equation.DSMT4">
                  <p:embed/>
                </p:oleObj>
              </mc:Choice>
              <mc:Fallback>
                <p:oleObj name="Equation" r:id="rId5" imgW="4813200" imgH="3808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7852" y="4764978"/>
                        <a:ext cx="4457700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7" name="Straight Connector 26"/>
          <p:cNvCxnSpPr/>
          <p:nvPr/>
        </p:nvCxnSpPr>
        <p:spPr>
          <a:xfrm>
            <a:off x="4041052" y="4797656"/>
            <a:ext cx="381000" cy="3048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305630" y="4777108"/>
            <a:ext cx="381000" cy="3048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372430" y="4777108"/>
            <a:ext cx="381000" cy="3048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86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0195090"/>
              </p:ext>
            </p:extLst>
          </p:nvPr>
        </p:nvGraphicFramePr>
        <p:xfrm>
          <a:off x="2648744" y="5260848"/>
          <a:ext cx="3846512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40" name="Equation" r:id="rId7" imgW="4152600" imgH="380880" progId="Equation.DSMT4">
                  <p:embed/>
                </p:oleObj>
              </mc:Choice>
              <mc:Fallback>
                <p:oleObj name="Equation" r:id="rId7" imgW="4152600" imgH="3808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8744" y="5260848"/>
                        <a:ext cx="3846512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1251091" y="5665090"/>
            <a:ext cx="66418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Typically external surface area &lt;&lt;&lt; internal surface area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5303178" y="5298378"/>
            <a:ext cx="381000" cy="3048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86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3254701"/>
              </p:ext>
            </p:extLst>
          </p:nvPr>
        </p:nvGraphicFramePr>
        <p:xfrm>
          <a:off x="3013075" y="6099048"/>
          <a:ext cx="311785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41" name="Equation" r:id="rId9" imgW="3365280" imgH="380880" progId="Equation.DSMT4">
                  <p:embed/>
                </p:oleObj>
              </mc:Choice>
              <mc:Fallback>
                <p:oleObj name="Equation" r:id="rId9" imgW="3365280" imgH="3808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3075" y="6099048"/>
                        <a:ext cx="3117850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Overall Molar Rate of Reaction</a:t>
            </a:r>
            <a:endParaRPr lang="en-US" dirty="0"/>
          </a:p>
        </p:txBody>
      </p:sp>
      <p:graphicFrame>
        <p:nvGraphicFramePr>
          <p:cNvPr id="3789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9981038"/>
              </p:ext>
            </p:extLst>
          </p:nvPr>
        </p:nvGraphicFramePr>
        <p:xfrm>
          <a:off x="3154363" y="1373369"/>
          <a:ext cx="2835275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73" name="Equation" r:id="rId3" imgW="3060360" imgH="380880" progId="Equation.DSMT4">
                  <p:embed/>
                </p:oleObj>
              </mc:Choice>
              <mc:Fallback>
                <p:oleObj name="Equation" r:id="rId3" imgW="3060360" imgH="3808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4363" y="1373369"/>
                        <a:ext cx="2835275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1307324" y="897059"/>
            <a:ext cx="65293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Overall </a:t>
            </a:r>
            <a:r>
              <a:rPr lang="en-US" sz="2000" dirty="0" err="1" smtClean="0"/>
              <a:t>rxn</a:t>
            </a:r>
            <a:r>
              <a:rPr lang="en-US" sz="2000" dirty="0" smtClean="0"/>
              <a:t> rate = flux to surface = </a:t>
            </a:r>
            <a:r>
              <a:rPr lang="en-US" sz="2000" dirty="0" err="1" smtClean="0"/>
              <a:t>rxn</a:t>
            </a:r>
            <a:r>
              <a:rPr lang="en-US" sz="2000" dirty="0" smtClean="0"/>
              <a:t> rate </a:t>
            </a:r>
            <a:r>
              <a:rPr lang="en-US" sz="2000" u="sng" dirty="0" smtClean="0"/>
              <a:t>on &amp; in</a:t>
            </a:r>
            <a:r>
              <a:rPr lang="en-US" sz="2000" dirty="0" smtClean="0"/>
              <a:t> pellet</a:t>
            </a:r>
            <a:endParaRPr lang="en-US" sz="2000" dirty="0"/>
          </a:p>
        </p:txBody>
      </p:sp>
      <p:graphicFrame>
        <p:nvGraphicFramePr>
          <p:cNvPr id="3789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805421"/>
              </p:ext>
            </p:extLst>
          </p:nvPr>
        </p:nvGraphicFramePr>
        <p:xfrm>
          <a:off x="4955426" y="1784499"/>
          <a:ext cx="2844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74" name="Equation" r:id="rId5" imgW="2844720" imgH="380880" progId="Equation.DSMT4">
                  <p:embed/>
                </p:oleObj>
              </mc:Choice>
              <mc:Fallback>
                <p:oleObj name="Equation" r:id="rId5" imgW="2844720" imgH="3808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5426" y="1784499"/>
                        <a:ext cx="28448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343774" y="1784499"/>
            <a:ext cx="33858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For external mass transport: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100" y="2237232"/>
            <a:ext cx="906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Since internal diffusion resistance is also significant, the reactant </a:t>
            </a:r>
            <a:r>
              <a:rPr lang="en-US" sz="2000" dirty="0" err="1" smtClean="0"/>
              <a:t>conc</a:t>
            </a:r>
            <a:r>
              <a:rPr lang="en-US" sz="2000" dirty="0" smtClean="0"/>
              <a:t> at the internal surface is lower that the reactant </a:t>
            </a:r>
            <a:r>
              <a:rPr lang="en-US" sz="2000" dirty="0" err="1" smtClean="0"/>
              <a:t>conc</a:t>
            </a:r>
            <a:r>
              <a:rPr lang="en-US" sz="2000" dirty="0" smtClean="0"/>
              <a:t> at the external surface:</a:t>
            </a:r>
          </a:p>
        </p:txBody>
      </p:sp>
      <p:graphicFrame>
        <p:nvGraphicFramePr>
          <p:cNvPr id="3789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5976408"/>
              </p:ext>
            </p:extLst>
          </p:nvPr>
        </p:nvGraphicFramePr>
        <p:xfrm>
          <a:off x="2397125" y="3706813"/>
          <a:ext cx="6408738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75" name="Equation" r:id="rId7" imgW="6921360" imgH="723600" progId="Equation.DSMT4">
                  <p:embed/>
                </p:oleObj>
              </mc:Choice>
              <mc:Fallback>
                <p:oleObj name="Equation" r:id="rId7" imgW="6921360" imgH="723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7125" y="3706813"/>
                        <a:ext cx="6408738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3781494"/>
              </p:ext>
            </p:extLst>
          </p:nvPr>
        </p:nvGraphicFramePr>
        <p:xfrm>
          <a:off x="1175544" y="2923032"/>
          <a:ext cx="1016000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76" name="Equation" r:id="rId9" imgW="1104840" imgH="698400" progId="Equation.DSMT4">
                  <p:embed/>
                </p:oleObj>
              </mc:Choice>
              <mc:Fallback>
                <p:oleObj name="Equation" r:id="rId9" imgW="1104840" imgH="6984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5544" y="2923032"/>
                        <a:ext cx="1016000" cy="69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4354746"/>
              </p:ext>
            </p:extLst>
          </p:nvPr>
        </p:nvGraphicFramePr>
        <p:xfrm>
          <a:off x="2363391" y="3071150"/>
          <a:ext cx="1960562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77" name="Equation" r:id="rId11" imgW="2133360" imgH="355320" progId="Equation.DSMT4">
                  <p:embed/>
                </p:oleObj>
              </mc:Choice>
              <mc:Fallback>
                <p:oleObj name="Equation" r:id="rId11" imgW="2133360" imgH="35532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3391" y="3071150"/>
                        <a:ext cx="1960562" cy="35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17297" y="3772294"/>
            <a:ext cx="22449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where the </a:t>
            </a:r>
            <a:r>
              <a:rPr lang="en-US" dirty="0" smtClean="0">
                <a:solidFill>
                  <a:srgbClr val="C00000"/>
                </a:solidFill>
              </a:rPr>
              <a:t>internal effectiveness factor</a:t>
            </a:r>
            <a:r>
              <a:rPr lang="en-US" dirty="0" smtClean="0"/>
              <a:t>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495800" y="3058450"/>
            <a:ext cx="39053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For a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order </a:t>
            </a:r>
            <a:r>
              <a:rPr lang="en-US" sz="2000" dirty="0" err="1" smtClean="0"/>
              <a:t>rxn</a:t>
            </a:r>
            <a:r>
              <a:rPr lang="en-US" sz="2000" dirty="0" smtClean="0"/>
              <a:t>:  -</a:t>
            </a:r>
            <a:r>
              <a:rPr lang="en-US" sz="2000" dirty="0" err="1" smtClean="0"/>
              <a:t>r’’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=-</a:t>
            </a:r>
            <a:r>
              <a:rPr lang="en-US" sz="2000" dirty="0" smtClean="0">
                <a:latin typeface="Symbol" pitchFamily="18" charset="2"/>
              </a:rPr>
              <a:t>h</a:t>
            </a:r>
            <a:r>
              <a:rPr lang="en-US" sz="2000" dirty="0" smtClean="0"/>
              <a:t>k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C</a:t>
            </a:r>
            <a:r>
              <a:rPr lang="en-US" sz="2000" baseline="-25000" dirty="0" smtClean="0"/>
              <a:t>As</a:t>
            </a:r>
            <a:r>
              <a:rPr lang="en-US" sz="2000" dirty="0" smtClean="0"/>
              <a:t>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3400" y="4508500"/>
            <a:ext cx="66095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Plug flux &amp; 1</a:t>
            </a:r>
            <a:r>
              <a:rPr lang="en-US" sz="2000" baseline="30000" dirty="0" smtClean="0">
                <a:solidFill>
                  <a:srgbClr val="0000FF"/>
                </a:solidFill>
              </a:rPr>
              <a:t>st</a:t>
            </a:r>
            <a:r>
              <a:rPr lang="en-US" sz="2000" dirty="0" smtClean="0">
                <a:solidFill>
                  <a:srgbClr val="0000FF"/>
                </a:solidFill>
              </a:rPr>
              <a:t> order </a:t>
            </a:r>
            <a:r>
              <a:rPr lang="en-US" sz="2000" dirty="0" err="1" smtClean="0">
                <a:solidFill>
                  <a:srgbClr val="0000FF"/>
                </a:solidFill>
              </a:rPr>
              <a:t>rxn</a:t>
            </a:r>
            <a:r>
              <a:rPr lang="en-US" sz="2000" dirty="0" smtClean="0">
                <a:solidFill>
                  <a:srgbClr val="0000FF"/>
                </a:solidFill>
              </a:rPr>
              <a:t> rate back into the mass balance:</a:t>
            </a:r>
          </a:p>
        </p:txBody>
      </p:sp>
      <p:graphicFrame>
        <p:nvGraphicFramePr>
          <p:cNvPr id="3789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9342808"/>
              </p:ext>
            </p:extLst>
          </p:nvPr>
        </p:nvGraphicFramePr>
        <p:xfrm>
          <a:off x="920750" y="5031267"/>
          <a:ext cx="3921125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78" name="Equation" r:id="rId13" imgW="4228920" imgH="355320" progId="Equation.DSMT4">
                  <p:embed/>
                </p:oleObj>
              </mc:Choice>
              <mc:Fallback>
                <p:oleObj name="Equation" r:id="rId13" imgW="4228920" imgH="35532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0750" y="5031267"/>
                        <a:ext cx="3921125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5071732" y="5010001"/>
            <a:ext cx="33041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Solve mass balance for C</a:t>
            </a:r>
            <a:r>
              <a:rPr lang="en-US" sz="2000" baseline="-25000" dirty="0" smtClean="0">
                <a:solidFill>
                  <a:srgbClr val="0000FF"/>
                </a:solidFill>
              </a:rPr>
              <a:t>As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graphicFrame>
        <p:nvGraphicFramePr>
          <p:cNvPr id="3789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3928203"/>
              </p:ext>
            </p:extLst>
          </p:nvPr>
        </p:nvGraphicFramePr>
        <p:xfrm>
          <a:off x="505883" y="5486400"/>
          <a:ext cx="3813175" cy="33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79" name="Equation" r:id="rId15" imgW="4114800" imgH="330120" progId="Equation.DSMT4">
                  <p:embed/>
                </p:oleObj>
              </mc:Choice>
              <mc:Fallback>
                <p:oleObj name="Equation" r:id="rId15" imgW="4114800" imgH="33012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883" y="5486400"/>
                        <a:ext cx="3813175" cy="331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0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6525693"/>
              </p:ext>
            </p:extLst>
          </p:nvPr>
        </p:nvGraphicFramePr>
        <p:xfrm>
          <a:off x="4824941" y="5486400"/>
          <a:ext cx="3813175" cy="33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80" name="Equation" r:id="rId17" imgW="4114800" imgH="330120" progId="Equation.DSMT4">
                  <p:embed/>
                </p:oleObj>
              </mc:Choice>
              <mc:Fallback>
                <p:oleObj name="Equation" r:id="rId17" imgW="4114800" imgH="33012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4941" y="5486400"/>
                        <a:ext cx="3813175" cy="331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0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1199829"/>
              </p:ext>
            </p:extLst>
          </p:nvPr>
        </p:nvGraphicFramePr>
        <p:xfrm>
          <a:off x="1162050" y="6037576"/>
          <a:ext cx="3659188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81" name="Equation" r:id="rId19" imgW="3949560" imgH="355320" progId="Equation.DSMT4">
                  <p:embed/>
                </p:oleObj>
              </mc:Choice>
              <mc:Fallback>
                <p:oleObj name="Equation" r:id="rId19" imgW="3949560" imgH="35532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2050" y="6037576"/>
                        <a:ext cx="3659188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02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8098075"/>
              </p:ext>
            </p:extLst>
          </p:nvPr>
        </p:nvGraphicFramePr>
        <p:xfrm>
          <a:off x="5524500" y="5878826"/>
          <a:ext cx="2552700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82" name="Equation" r:id="rId21" imgW="2755800" imgH="698400" progId="Equation.DSMT4">
                  <p:embed/>
                </p:oleObj>
              </mc:Choice>
              <mc:Fallback>
                <p:oleObj name="Equation" r:id="rId21" imgW="2755800" imgH="6984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500" y="5878826"/>
                        <a:ext cx="2552700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37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37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37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7" grpId="0"/>
      <p:bldP spid="18" grpId="0"/>
      <p:bldP spid="19" grpId="0"/>
      <p:bldP spid="21" grpId="0"/>
    </p:bldLst>
  </p:timing>
</p:sld>
</file>

<file path=ppt/theme/theme1.xml><?xml version="1.0" encoding="utf-8"?>
<a:theme xmlns:a="http://schemas.openxmlformats.org/drawingml/2006/main" name="ChBE 424 sp 0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ChB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000"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ChBE 424 sp 09</Template>
  <TotalTime>3709</TotalTime>
  <Words>1249</Words>
  <Application>Microsoft Office PowerPoint</Application>
  <PresentationFormat>On-screen Show (4:3)</PresentationFormat>
  <Paragraphs>170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Symbol</vt:lpstr>
      <vt:lpstr>ChBE 424 sp 09</vt:lpstr>
      <vt:lpstr>ChBE template</vt:lpstr>
      <vt:lpstr>Equation</vt:lpstr>
      <vt:lpstr>Review: Heterogeneous Catalyst</vt:lpstr>
      <vt:lpstr>Review: Internal Diffusion Effects in Spherical Catalyst Particles</vt:lpstr>
      <vt:lpstr>Review: Diffusion &amp; Rxn in Spherical Catalyst</vt:lpstr>
      <vt:lpstr>Review:Dimensionless Variables</vt:lpstr>
      <vt:lpstr>Review: Internal Effectiveness Factor, h</vt:lpstr>
      <vt:lpstr>Review: Effectiveness Factor &amp; Rxn Rate</vt:lpstr>
      <vt:lpstr>L21: Simultaneous Internal Diffusion &amp; External Diffusion</vt:lpstr>
      <vt:lpstr>Basic Molar Balance at Pellet Surface</vt:lpstr>
      <vt:lpstr>Overall Molar Rate of Reaction</vt:lpstr>
      <vt:lpstr>Overall Effectiveness Factors</vt:lpstr>
      <vt:lpstr>Overall Effectiveness Factors</vt:lpstr>
      <vt:lpstr>Rxn Rate Variation vs Reactor Conditions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Announcements</dc:title>
  <dc:creator>mlkraft2</dc:creator>
  <cp:lastModifiedBy>Mary</cp:lastModifiedBy>
  <cp:revision>178</cp:revision>
  <cp:lastPrinted>2014-11-14T19:08:56Z</cp:lastPrinted>
  <dcterms:created xsi:type="dcterms:W3CDTF">2009-04-13T23:08:21Z</dcterms:created>
  <dcterms:modified xsi:type="dcterms:W3CDTF">2015-08-23T20:58:48Z</dcterms:modified>
</cp:coreProperties>
</file>